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Canva Sans Medium" panose="020B0604020202020204" charset="0"/>
      <p:regular r:id="rId22"/>
    </p:embeddedFont>
    <p:embeddedFont>
      <p:font typeface="IBM Plex Sans" panose="020B0503050203000203" pitchFamily="34" charset="0"/>
      <p:regular r:id="rId23"/>
    </p:embeddedFont>
    <p:embeddedFont>
      <p:font typeface="IBM Plex Sans Bold" panose="020B0803050203000203" charset="0"/>
      <p:regular r:id="rId24"/>
    </p:embeddedFont>
    <p:embeddedFont>
      <p:font typeface="IBM Plex Sans Bold Italics" panose="020B0604020202020204" charset="0"/>
      <p:regular r:id="rId25"/>
    </p:embeddedFont>
    <p:embeddedFont>
      <p:font typeface="IBM Plex Sans Medium" panose="020B0603050203000203" pitchFamily="34" charset="0"/>
      <p:regular r:id="rId26"/>
    </p:embeddedFont>
    <p:embeddedFont>
      <p:font typeface="JetBrains Mono" panose="020B0604020202020204" charset="0"/>
      <p:regular r:id="rId27"/>
    </p:embeddedFont>
    <p:embeddedFont>
      <p:font typeface="JetBrains Mono Bold" panose="020B0604020202020204" charset="0"/>
      <p:regular r:id="rId28"/>
    </p:embeddedFont>
    <p:embeddedFont>
      <p:font typeface="JetBrains Mono Medium" panose="020B0604020202020204" charset="0"/>
      <p:regular r:id="rId29"/>
    </p:embeddedFont>
    <p:embeddedFont>
      <p:font typeface="JetBrains Mono Ultra-Bold" panose="020B0604020202020204" charset="0"/>
      <p:regular r:id="rId30"/>
    </p:embeddedFont>
    <p:embeddedFont>
      <p:font typeface="Quicksand" panose="020B0604020202020204" charset="0"/>
      <p:regular r:id="rId31"/>
    </p:embeddedFont>
    <p:embeddedFont>
      <p:font typeface="Quicksand Bold" panose="020B0604020202020204" charset="0"/>
      <p:regular r:id="rId32"/>
    </p:embeddedFont>
    <p:embeddedFont>
      <p:font typeface="Rustic Printe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
        <p:cNvGrpSpPr/>
        <p:nvPr/>
      </p:nvGrpSpPr>
      <p:grpSpPr>
        <a:xfrm>
          <a:off x="0" y="0"/>
          <a:ext cx="0" cy="0"/>
          <a:chOff x="0" y="0"/>
          <a:chExt cx="0" cy="0"/>
        </a:xfrm>
      </p:grpSpPr>
      <p:sp>
        <p:nvSpPr>
          <p:cNvPr id="2" name="TextBox 2"/>
          <p:cNvSpPr txBox="1"/>
          <p:nvPr/>
        </p:nvSpPr>
        <p:spPr>
          <a:xfrm>
            <a:off x="508775" y="1568500"/>
            <a:ext cx="13525950" cy="1620075"/>
          </a:xfrm>
          <a:prstGeom prst="rect">
            <a:avLst/>
          </a:prstGeom>
        </p:spPr>
        <p:txBody>
          <a:bodyPr lIns="0" tIns="0" rIns="0" bIns="0" rtlCol="0" anchor="t">
            <a:spAutoFit/>
          </a:bodyPr>
          <a:lstStyle/>
          <a:p>
            <a:pPr algn="l">
              <a:lnSpc>
                <a:spcPts val="7200"/>
              </a:lnSpc>
            </a:pPr>
            <a:r>
              <a:rPr lang="en-US" sz="4000">
                <a:solidFill>
                  <a:srgbClr val="FFFFFF"/>
                </a:solidFill>
                <a:latin typeface="IBM Plex Sans Medium"/>
                <a:ea typeface="IBM Plex Sans Medium"/>
                <a:cs typeface="IBM Plex Sans Medium"/>
                <a:sym typeface="IBM Plex Sans Medium"/>
              </a:rPr>
              <a:t>Data Analytics Internship Program 2024</a:t>
            </a:r>
          </a:p>
          <a:p>
            <a:pPr algn="l">
              <a:lnSpc>
                <a:spcPts val="6480"/>
              </a:lnSpc>
            </a:pPr>
            <a:r>
              <a:rPr lang="en-US" sz="3600">
                <a:solidFill>
                  <a:srgbClr val="FFFFFF"/>
                </a:solidFill>
                <a:latin typeface="IBM Plex Sans Medium"/>
                <a:ea typeface="IBM Plex Sans Medium"/>
                <a:cs typeface="IBM Plex Sans Medium"/>
                <a:sym typeface="IBM Plex Sans Medium"/>
              </a:rPr>
              <a:t>Final Project Presentation</a:t>
            </a:r>
          </a:p>
        </p:txBody>
      </p:sp>
      <p:sp>
        <p:nvSpPr>
          <p:cNvPr id="3" name="TextBox 3"/>
          <p:cNvSpPr txBox="1"/>
          <p:nvPr/>
        </p:nvSpPr>
        <p:spPr>
          <a:xfrm>
            <a:off x="8760225" y="182200"/>
            <a:ext cx="9436350" cy="774075"/>
          </a:xfrm>
          <a:prstGeom prst="rect">
            <a:avLst/>
          </a:prstGeom>
        </p:spPr>
        <p:txBody>
          <a:bodyPr lIns="0" tIns="0" rIns="0" bIns="0" rtlCol="0" anchor="t">
            <a:spAutoFit/>
          </a:bodyPr>
          <a:lstStyle/>
          <a:p>
            <a:pPr algn="l">
              <a:lnSpc>
                <a:spcPts val="3840"/>
              </a:lnSpc>
            </a:pPr>
            <a:r>
              <a:rPr lang="en-US" sz="3200">
                <a:solidFill>
                  <a:srgbClr val="FFFFFF"/>
                </a:solidFill>
                <a:latin typeface="IBM Plex Sans"/>
                <a:ea typeface="IBM Plex Sans"/>
                <a:cs typeface="IBM Plex Sans"/>
                <a:sym typeface="IBM Plex Sans"/>
              </a:rPr>
              <a:t>IBM</a:t>
            </a:r>
            <a:r>
              <a:rPr lang="en-US" sz="3200">
                <a:solidFill>
                  <a:srgbClr val="FFFFFF"/>
                </a:solidFill>
                <a:latin typeface="IBM Plex Sans Medium"/>
                <a:ea typeface="IBM Plex Sans Medium"/>
                <a:cs typeface="IBM Plex Sans Medium"/>
                <a:sym typeface="IBM Plex Sans Medium"/>
              </a:rPr>
              <a:t> </a:t>
            </a:r>
            <a:r>
              <a:rPr lang="en-US" sz="3200">
                <a:solidFill>
                  <a:srgbClr val="FFFFFF"/>
                </a:solidFill>
                <a:latin typeface="IBM Plex Sans"/>
                <a:ea typeface="IBM Plex Sans"/>
                <a:cs typeface="IBM Plex Sans"/>
                <a:sym typeface="IBM Plex Sans"/>
              </a:rPr>
              <a:t>SkillsBuild</a:t>
            </a:r>
            <a:r>
              <a:rPr lang="en-US" sz="3200">
                <a:solidFill>
                  <a:srgbClr val="FFFFFF"/>
                </a:solidFill>
                <a:latin typeface="IBM Plex Sans Bold"/>
                <a:ea typeface="IBM Plex Sans Bold"/>
                <a:cs typeface="IBM Plex Sans Bold"/>
                <a:sym typeface="IBM Plex Sans Bold"/>
              </a:rPr>
              <a:t> </a:t>
            </a:r>
            <a:r>
              <a:rPr lang="en-US" sz="3200">
                <a:solidFill>
                  <a:srgbClr val="FFFFFF"/>
                </a:solidFill>
                <a:latin typeface="IBM Plex Sans"/>
                <a:ea typeface="IBM Plex Sans"/>
                <a:cs typeface="IBM Plex Sans"/>
                <a:sym typeface="IBM Plex Sans"/>
              </a:rPr>
              <a:t>for Adult Learners - Data Analytics</a:t>
            </a:r>
          </a:p>
        </p:txBody>
      </p:sp>
      <p:grpSp>
        <p:nvGrpSpPr>
          <p:cNvPr id="4" name="Group 4"/>
          <p:cNvGrpSpPr/>
          <p:nvPr/>
        </p:nvGrpSpPr>
        <p:grpSpPr>
          <a:xfrm>
            <a:off x="-9525" y="4036300"/>
            <a:ext cx="18307050" cy="4171650"/>
            <a:chOff x="0" y="0"/>
            <a:chExt cx="26908023" cy="5562200"/>
          </a:xfrm>
        </p:grpSpPr>
        <p:sp>
          <p:nvSpPr>
            <p:cNvPr id="5" name="Freeform 5"/>
            <p:cNvSpPr/>
            <p:nvPr/>
          </p:nvSpPr>
          <p:spPr>
            <a:xfrm>
              <a:off x="14000" y="12700"/>
              <a:ext cx="26880024" cy="5536819"/>
            </a:xfrm>
            <a:custGeom>
              <a:avLst/>
              <a:gdLst/>
              <a:ahLst/>
              <a:cxnLst/>
              <a:rect l="l" t="t" r="r" b="b"/>
              <a:pathLst>
                <a:path w="26880024" h="5536819">
                  <a:moveTo>
                    <a:pt x="0" y="0"/>
                  </a:moveTo>
                  <a:lnTo>
                    <a:pt x="26880024" y="0"/>
                  </a:lnTo>
                  <a:lnTo>
                    <a:pt x="26880024" y="5536819"/>
                  </a:lnTo>
                  <a:lnTo>
                    <a:pt x="0" y="5536819"/>
                  </a:lnTo>
                  <a:close/>
                </a:path>
              </a:pathLst>
            </a:custGeom>
            <a:solidFill>
              <a:srgbClr val="FFFFFF"/>
            </a:solidFill>
          </p:spPr>
        </p:sp>
        <p:sp>
          <p:nvSpPr>
            <p:cNvPr id="6" name="Freeform 6"/>
            <p:cNvSpPr/>
            <p:nvPr/>
          </p:nvSpPr>
          <p:spPr>
            <a:xfrm>
              <a:off x="0" y="0"/>
              <a:ext cx="26908023" cy="5562219"/>
            </a:xfrm>
            <a:custGeom>
              <a:avLst/>
              <a:gdLst/>
              <a:ahLst/>
              <a:cxnLst/>
              <a:rect l="l" t="t" r="r" b="b"/>
              <a:pathLst>
                <a:path w="26908023" h="5562219">
                  <a:moveTo>
                    <a:pt x="14000" y="0"/>
                  </a:moveTo>
                  <a:lnTo>
                    <a:pt x="26894024" y="0"/>
                  </a:lnTo>
                  <a:cubicBezTo>
                    <a:pt x="26901722" y="0"/>
                    <a:pt x="26908023" y="5715"/>
                    <a:pt x="26908023" y="12700"/>
                  </a:cubicBezTo>
                  <a:lnTo>
                    <a:pt x="26908023" y="5549519"/>
                  </a:lnTo>
                  <a:cubicBezTo>
                    <a:pt x="26908023" y="5556504"/>
                    <a:pt x="26901722" y="5562219"/>
                    <a:pt x="26894024" y="5562219"/>
                  </a:cubicBezTo>
                  <a:lnTo>
                    <a:pt x="14000" y="5562219"/>
                  </a:lnTo>
                  <a:cubicBezTo>
                    <a:pt x="6300" y="5562219"/>
                    <a:pt x="0" y="5556504"/>
                    <a:pt x="0" y="5549519"/>
                  </a:cubicBezTo>
                  <a:lnTo>
                    <a:pt x="0" y="12700"/>
                  </a:lnTo>
                  <a:cubicBezTo>
                    <a:pt x="0" y="5715"/>
                    <a:pt x="6300" y="0"/>
                    <a:pt x="14000" y="0"/>
                  </a:cubicBezTo>
                  <a:moveTo>
                    <a:pt x="14000" y="25400"/>
                  </a:moveTo>
                  <a:lnTo>
                    <a:pt x="14000" y="12700"/>
                  </a:lnTo>
                  <a:lnTo>
                    <a:pt x="28000" y="12700"/>
                  </a:lnTo>
                  <a:lnTo>
                    <a:pt x="28000" y="5549519"/>
                  </a:lnTo>
                  <a:lnTo>
                    <a:pt x="14000" y="5549519"/>
                  </a:lnTo>
                  <a:lnTo>
                    <a:pt x="14000" y="5536819"/>
                  </a:lnTo>
                  <a:lnTo>
                    <a:pt x="26894024" y="5536819"/>
                  </a:lnTo>
                  <a:lnTo>
                    <a:pt x="26894024" y="5549519"/>
                  </a:lnTo>
                  <a:lnTo>
                    <a:pt x="26880021" y="5549519"/>
                  </a:lnTo>
                  <a:lnTo>
                    <a:pt x="26880021" y="12700"/>
                  </a:lnTo>
                  <a:lnTo>
                    <a:pt x="26894024" y="12700"/>
                  </a:lnTo>
                  <a:lnTo>
                    <a:pt x="26894024" y="25400"/>
                  </a:lnTo>
                  <a:lnTo>
                    <a:pt x="14000" y="25400"/>
                  </a:lnTo>
                  <a:close/>
                </a:path>
              </a:pathLst>
            </a:custGeom>
            <a:solidFill>
              <a:srgbClr val="F9CC88"/>
            </a:solidFill>
          </p:spPr>
        </p:sp>
        <p:sp>
          <p:nvSpPr>
            <p:cNvPr id="7" name="TextBox 7"/>
            <p:cNvSpPr txBox="1"/>
            <p:nvPr/>
          </p:nvSpPr>
          <p:spPr>
            <a:xfrm>
              <a:off x="0" y="-9525"/>
              <a:ext cx="26908023" cy="5571725"/>
            </a:xfrm>
            <a:prstGeom prst="rect">
              <a:avLst/>
            </a:prstGeom>
          </p:spPr>
          <p:txBody>
            <a:bodyPr lIns="50800" tIns="50800" rIns="50800" bIns="50800" rtlCol="0" anchor="ctr"/>
            <a:lstStyle/>
            <a:p>
              <a:pPr algn="just">
                <a:lnSpc>
                  <a:spcPts val="3840"/>
                </a:lnSpc>
              </a:pPr>
              <a:endParaRPr/>
            </a:p>
          </p:txBody>
        </p:sp>
      </p:grpSp>
      <p:grpSp>
        <p:nvGrpSpPr>
          <p:cNvPr id="8" name="Group 8"/>
          <p:cNvGrpSpPr/>
          <p:nvPr/>
        </p:nvGrpSpPr>
        <p:grpSpPr>
          <a:xfrm>
            <a:off x="530750" y="2547625"/>
            <a:ext cx="13957650" cy="81450"/>
            <a:chOff x="0" y="0"/>
            <a:chExt cx="18610200" cy="108600"/>
          </a:xfrm>
        </p:grpSpPr>
        <p:sp>
          <p:nvSpPr>
            <p:cNvPr id="9" name="Freeform 9"/>
            <p:cNvSpPr/>
            <p:nvPr/>
          </p:nvSpPr>
          <p:spPr>
            <a:xfrm>
              <a:off x="12700" y="12700"/>
              <a:ext cx="18584799" cy="83185"/>
            </a:xfrm>
            <a:custGeom>
              <a:avLst/>
              <a:gdLst/>
              <a:ahLst/>
              <a:cxnLst/>
              <a:rect l="l" t="t" r="r" b="b"/>
              <a:pathLst>
                <a:path w="18584799" h="83185">
                  <a:moveTo>
                    <a:pt x="0" y="0"/>
                  </a:moveTo>
                  <a:lnTo>
                    <a:pt x="18584799" y="0"/>
                  </a:lnTo>
                  <a:lnTo>
                    <a:pt x="18584799" y="83185"/>
                  </a:lnTo>
                  <a:lnTo>
                    <a:pt x="0" y="83185"/>
                  </a:lnTo>
                  <a:close/>
                </a:path>
              </a:pathLst>
            </a:custGeom>
            <a:solidFill>
              <a:srgbClr val="F9CC88"/>
            </a:solidFill>
          </p:spPr>
        </p:sp>
        <p:sp>
          <p:nvSpPr>
            <p:cNvPr id="10" name="Freeform 10"/>
            <p:cNvSpPr/>
            <p:nvPr/>
          </p:nvSpPr>
          <p:spPr>
            <a:xfrm>
              <a:off x="0" y="0"/>
              <a:ext cx="18610199" cy="108585"/>
            </a:xfrm>
            <a:custGeom>
              <a:avLst/>
              <a:gdLst/>
              <a:ahLst/>
              <a:cxnLst/>
              <a:rect l="l" t="t" r="r" b="b"/>
              <a:pathLst>
                <a:path w="18610199" h="108585">
                  <a:moveTo>
                    <a:pt x="12700" y="0"/>
                  </a:moveTo>
                  <a:lnTo>
                    <a:pt x="18597499" y="0"/>
                  </a:lnTo>
                  <a:cubicBezTo>
                    <a:pt x="18604485" y="0"/>
                    <a:pt x="18610199" y="5715"/>
                    <a:pt x="18610199" y="12700"/>
                  </a:cubicBezTo>
                  <a:lnTo>
                    <a:pt x="18610199" y="95885"/>
                  </a:lnTo>
                  <a:cubicBezTo>
                    <a:pt x="18610199" y="102870"/>
                    <a:pt x="18604485" y="108585"/>
                    <a:pt x="18597499" y="108585"/>
                  </a:cubicBezTo>
                  <a:lnTo>
                    <a:pt x="12700" y="108585"/>
                  </a:lnTo>
                  <a:cubicBezTo>
                    <a:pt x="5715" y="108585"/>
                    <a:pt x="0" y="102870"/>
                    <a:pt x="0" y="95885"/>
                  </a:cubicBezTo>
                  <a:lnTo>
                    <a:pt x="0" y="12700"/>
                  </a:lnTo>
                  <a:cubicBezTo>
                    <a:pt x="0" y="5715"/>
                    <a:pt x="5715" y="0"/>
                    <a:pt x="12700" y="0"/>
                  </a:cubicBezTo>
                  <a:moveTo>
                    <a:pt x="12700" y="25400"/>
                  </a:moveTo>
                  <a:lnTo>
                    <a:pt x="12700" y="12700"/>
                  </a:lnTo>
                  <a:lnTo>
                    <a:pt x="25400" y="12700"/>
                  </a:lnTo>
                  <a:lnTo>
                    <a:pt x="25400" y="95885"/>
                  </a:lnTo>
                  <a:lnTo>
                    <a:pt x="12700" y="95885"/>
                  </a:lnTo>
                  <a:lnTo>
                    <a:pt x="12700" y="83185"/>
                  </a:lnTo>
                  <a:lnTo>
                    <a:pt x="18597499" y="83185"/>
                  </a:lnTo>
                  <a:lnTo>
                    <a:pt x="18597499" y="95885"/>
                  </a:lnTo>
                  <a:lnTo>
                    <a:pt x="18584799" y="95885"/>
                  </a:lnTo>
                  <a:lnTo>
                    <a:pt x="18584799" y="12700"/>
                  </a:lnTo>
                  <a:lnTo>
                    <a:pt x="18597499" y="12700"/>
                  </a:lnTo>
                  <a:lnTo>
                    <a:pt x="18597499" y="25400"/>
                  </a:lnTo>
                  <a:lnTo>
                    <a:pt x="12700" y="25400"/>
                  </a:lnTo>
                  <a:close/>
                </a:path>
              </a:pathLst>
            </a:custGeom>
            <a:solidFill>
              <a:srgbClr val="F9CC88"/>
            </a:solidFill>
          </p:spPr>
        </p:sp>
      </p:grpSp>
      <p:grpSp>
        <p:nvGrpSpPr>
          <p:cNvPr id="11" name="Group 11"/>
          <p:cNvGrpSpPr/>
          <p:nvPr/>
        </p:nvGrpSpPr>
        <p:grpSpPr>
          <a:xfrm>
            <a:off x="-9525" y="8028125"/>
            <a:ext cx="18307050" cy="1938450"/>
            <a:chOff x="0" y="0"/>
            <a:chExt cx="24409400" cy="2584600"/>
          </a:xfrm>
        </p:grpSpPr>
        <p:sp>
          <p:nvSpPr>
            <p:cNvPr id="12" name="Freeform 12"/>
            <p:cNvSpPr/>
            <p:nvPr/>
          </p:nvSpPr>
          <p:spPr>
            <a:xfrm>
              <a:off x="12700" y="12700"/>
              <a:ext cx="24384000" cy="2559177"/>
            </a:xfrm>
            <a:custGeom>
              <a:avLst/>
              <a:gdLst/>
              <a:ahLst/>
              <a:cxnLst/>
              <a:rect l="l" t="t" r="r" b="b"/>
              <a:pathLst>
                <a:path w="24384000" h="2559177">
                  <a:moveTo>
                    <a:pt x="0" y="0"/>
                  </a:moveTo>
                  <a:lnTo>
                    <a:pt x="24384000" y="0"/>
                  </a:lnTo>
                  <a:lnTo>
                    <a:pt x="24384000" y="2559177"/>
                  </a:lnTo>
                  <a:lnTo>
                    <a:pt x="0" y="2559177"/>
                  </a:lnTo>
                  <a:close/>
                </a:path>
              </a:pathLst>
            </a:custGeom>
            <a:solidFill>
              <a:srgbClr val="FFFFFF"/>
            </a:solidFill>
          </p:spPr>
        </p:sp>
        <p:sp>
          <p:nvSpPr>
            <p:cNvPr id="13" name="Freeform 13"/>
            <p:cNvSpPr/>
            <p:nvPr/>
          </p:nvSpPr>
          <p:spPr>
            <a:xfrm>
              <a:off x="0" y="0"/>
              <a:ext cx="24409400" cy="2584577"/>
            </a:xfrm>
            <a:custGeom>
              <a:avLst/>
              <a:gdLst/>
              <a:ahLst/>
              <a:cxnLst/>
              <a:rect l="l" t="t" r="r" b="b"/>
              <a:pathLst>
                <a:path w="24409400" h="2584577">
                  <a:moveTo>
                    <a:pt x="12700" y="0"/>
                  </a:moveTo>
                  <a:lnTo>
                    <a:pt x="24396700" y="0"/>
                  </a:lnTo>
                  <a:cubicBezTo>
                    <a:pt x="24403686" y="0"/>
                    <a:pt x="24409400" y="5715"/>
                    <a:pt x="24409400" y="12700"/>
                  </a:cubicBezTo>
                  <a:lnTo>
                    <a:pt x="24409400" y="2571877"/>
                  </a:lnTo>
                  <a:cubicBezTo>
                    <a:pt x="24409400" y="2578862"/>
                    <a:pt x="24403686" y="2584577"/>
                    <a:pt x="24396700" y="2584577"/>
                  </a:cubicBezTo>
                  <a:lnTo>
                    <a:pt x="12700" y="2584577"/>
                  </a:lnTo>
                  <a:cubicBezTo>
                    <a:pt x="5715" y="2584577"/>
                    <a:pt x="0" y="2578862"/>
                    <a:pt x="0" y="2571877"/>
                  </a:cubicBezTo>
                  <a:lnTo>
                    <a:pt x="0" y="12700"/>
                  </a:lnTo>
                  <a:cubicBezTo>
                    <a:pt x="0" y="5715"/>
                    <a:pt x="5715" y="0"/>
                    <a:pt x="12700" y="0"/>
                  </a:cubicBezTo>
                  <a:moveTo>
                    <a:pt x="12700" y="25400"/>
                  </a:moveTo>
                  <a:lnTo>
                    <a:pt x="12700" y="12700"/>
                  </a:lnTo>
                  <a:lnTo>
                    <a:pt x="25400" y="12700"/>
                  </a:lnTo>
                  <a:lnTo>
                    <a:pt x="25400" y="2571877"/>
                  </a:lnTo>
                  <a:lnTo>
                    <a:pt x="12700" y="2571877"/>
                  </a:lnTo>
                  <a:lnTo>
                    <a:pt x="12700" y="2559177"/>
                  </a:lnTo>
                  <a:lnTo>
                    <a:pt x="24396700" y="2559177"/>
                  </a:lnTo>
                  <a:lnTo>
                    <a:pt x="24396700" y="2571877"/>
                  </a:lnTo>
                  <a:lnTo>
                    <a:pt x="24384000" y="2571877"/>
                  </a:lnTo>
                  <a:lnTo>
                    <a:pt x="24384000" y="12700"/>
                  </a:lnTo>
                  <a:lnTo>
                    <a:pt x="24396700" y="12700"/>
                  </a:lnTo>
                  <a:lnTo>
                    <a:pt x="24396700" y="25400"/>
                  </a:lnTo>
                  <a:lnTo>
                    <a:pt x="12700" y="25400"/>
                  </a:lnTo>
                  <a:close/>
                </a:path>
              </a:pathLst>
            </a:custGeom>
            <a:solidFill>
              <a:srgbClr val="F9CC88"/>
            </a:solidFill>
          </p:spPr>
        </p:sp>
      </p:grpSp>
      <p:sp>
        <p:nvSpPr>
          <p:cNvPr id="14" name="Freeform 14"/>
          <p:cNvSpPr/>
          <p:nvPr/>
        </p:nvSpPr>
        <p:spPr>
          <a:xfrm>
            <a:off x="14564600" y="8577502"/>
            <a:ext cx="3422248" cy="1169700"/>
          </a:xfrm>
          <a:custGeom>
            <a:avLst/>
            <a:gdLst/>
            <a:ahLst/>
            <a:cxnLst/>
            <a:rect l="l" t="t" r="r" b="b"/>
            <a:pathLst>
              <a:path w="3422248" h="1169700">
                <a:moveTo>
                  <a:pt x="0" y="0"/>
                </a:moveTo>
                <a:lnTo>
                  <a:pt x="3422248" y="0"/>
                </a:lnTo>
                <a:lnTo>
                  <a:pt x="3422248" y="1169700"/>
                </a:lnTo>
                <a:lnTo>
                  <a:pt x="0" y="1169700"/>
                </a:lnTo>
                <a:lnTo>
                  <a:pt x="0" y="0"/>
                </a:lnTo>
                <a:close/>
              </a:path>
            </a:pathLst>
          </a:custGeom>
          <a:blipFill>
            <a:blip r:embed="rId3"/>
            <a:stretch>
              <a:fillRect/>
            </a:stretch>
          </a:blipFill>
        </p:spPr>
      </p:sp>
      <p:sp>
        <p:nvSpPr>
          <p:cNvPr id="15" name="TextBox 15"/>
          <p:cNvSpPr txBox="1"/>
          <p:nvPr/>
        </p:nvSpPr>
        <p:spPr>
          <a:xfrm>
            <a:off x="3326463" y="4739730"/>
            <a:ext cx="11635075" cy="2736215"/>
          </a:xfrm>
          <a:prstGeom prst="rect">
            <a:avLst/>
          </a:prstGeom>
        </p:spPr>
        <p:txBody>
          <a:bodyPr lIns="0" tIns="0" rIns="0" bIns="0" rtlCol="0" anchor="t">
            <a:spAutoFit/>
          </a:bodyPr>
          <a:lstStyle/>
          <a:p>
            <a:pPr algn="l">
              <a:lnSpc>
                <a:spcPts val="3639"/>
              </a:lnSpc>
            </a:pPr>
            <a:r>
              <a:rPr lang="en-US" sz="2799" spc="139" dirty="0">
                <a:solidFill>
                  <a:srgbClr val="000000"/>
                </a:solidFill>
                <a:latin typeface="JetBrains Mono Bold"/>
                <a:ea typeface="JetBrains Mono Bold"/>
                <a:cs typeface="JetBrains Mono Bold"/>
                <a:sym typeface="JetBrains Mono Bold"/>
              </a:rPr>
              <a:t>Project Name:    Flood Analysis &amp; Prediction</a:t>
            </a:r>
          </a:p>
          <a:p>
            <a:pPr algn="l">
              <a:lnSpc>
                <a:spcPts val="3639"/>
              </a:lnSpc>
            </a:pPr>
            <a:r>
              <a:rPr lang="en-US" sz="2799" spc="139" dirty="0">
                <a:solidFill>
                  <a:srgbClr val="000000"/>
                </a:solidFill>
                <a:latin typeface="JetBrains Mono Bold"/>
                <a:ea typeface="JetBrains Mono Bold"/>
                <a:cs typeface="JetBrains Mono Bold"/>
                <a:sym typeface="JetBrains Mono Bold"/>
              </a:rPr>
              <a:t>Unique ID   :    IBM1688</a:t>
            </a:r>
          </a:p>
          <a:p>
            <a:pPr algn="l">
              <a:lnSpc>
                <a:spcPts val="3639"/>
              </a:lnSpc>
            </a:pPr>
            <a:r>
              <a:rPr lang="en-US" sz="2799" spc="139" dirty="0">
                <a:solidFill>
                  <a:srgbClr val="000000"/>
                </a:solidFill>
                <a:latin typeface="JetBrains Mono Bold"/>
                <a:ea typeface="JetBrains Mono Bold"/>
                <a:cs typeface="JetBrains Mono Bold"/>
                <a:sym typeface="JetBrains Mono Bold"/>
              </a:rPr>
              <a:t>Team Name   :    Data Squad</a:t>
            </a:r>
          </a:p>
          <a:p>
            <a:pPr algn="l">
              <a:lnSpc>
                <a:spcPts val="3639"/>
              </a:lnSpc>
            </a:pPr>
            <a:r>
              <a:rPr lang="en-US" sz="2799" spc="139" dirty="0">
                <a:solidFill>
                  <a:srgbClr val="000000"/>
                </a:solidFill>
                <a:latin typeface="JetBrains Mono Bold"/>
                <a:ea typeface="JetBrains Mono Bold"/>
                <a:cs typeface="JetBrains Mono Bold"/>
                <a:sym typeface="JetBrains Mono Bold"/>
              </a:rPr>
              <a:t>College Name:    Guru </a:t>
            </a:r>
            <a:r>
              <a:rPr lang="en-US" sz="2799" spc="139" dirty="0" err="1">
                <a:solidFill>
                  <a:srgbClr val="000000"/>
                </a:solidFill>
                <a:latin typeface="JetBrains Mono Bold"/>
                <a:ea typeface="JetBrains Mono Bold"/>
                <a:cs typeface="JetBrains Mono Bold"/>
                <a:sym typeface="JetBrains Mono Bold"/>
              </a:rPr>
              <a:t>Jambheshwar</a:t>
            </a:r>
            <a:r>
              <a:rPr lang="en-US" sz="2799" spc="139" dirty="0">
                <a:solidFill>
                  <a:srgbClr val="000000"/>
                </a:solidFill>
                <a:latin typeface="JetBrains Mono Bold"/>
                <a:ea typeface="JetBrains Mono Bold"/>
                <a:cs typeface="JetBrains Mono Bold"/>
                <a:sym typeface="JetBrains Mono Bold"/>
              </a:rPr>
              <a:t> University of </a:t>
            </a:r>
          </a:p>
          <a:p>
            <a:pPr algn="l">
              <a:lnSpc>
                <a:spcPts val="3639"/>
              </a:lnSpc>
            </a:pPr>
            <a:r>
              <a:rPr lang="en-US" sz="2799" spc="139" dirty="0">
                <a:solidFill>
                  <a:srgbClr val="000000"/>
                </a:solidFill>
                <a:latin typeface="JetBrains Mono"/>
                <a:ea typeface="JetBrains Mono"/>
                <a:cs typeface="JetBrains Mono"/>
                <a:sym typeface="JetBrains Mono"/>
              </a:rPr>
              <a:t>                 </a:t>
            </a:r>
            <a:r>
              <a:rPr lang="en-US" sz="2799" spc="139" dirty="0">
                <a:solidFill>
                  <a:srgbClr val="000000"/>
                </a:solidFill>
                <a:latin typeface="JetBrains Mono Bold"/>
                <a:ea typeface="JetBrains Mono Bold"/>
                <a:cs typeface="JetBrains Mono Bold"/>
                <a:sym typeface="JetBrains Mono Bold"/>
              </a:rPr>
              <a:t>Science &amp; Technology, Hisar</a:t>
            </a:r>
          </a:p>
          <a:p>
            <a:pPr algn="l">
              <a:lnSpc>
                <a:spcPts val="3639"/>
              </a:lnSpc>
            </a:pPr>
            <a:endParaRPr lang="en-US" sz="2799" spc="139" dirty="0">
              <a:solidFill>
                <a:srgbClr val="000000"/>
              </a:solidFill>
              <a:latin typeface="JetBrains Mono Bold"/>
              <a:ea typeface="JetBrains Mono Bold"/>
              <a:cs typeface="JetBrains Mono Bold"/>
              <a:sym typeface="JetBrains Mon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69551"/>
            <a:ext cx="7514133" cy="6330250"/>
            <a:chOff x="0" y="0"/>
            <a:chExt cx="1979031" cy="1667226"/>
          </a:xfrm>
        </p:grpSpPr>
        <p:sp>
          <p:nvSpPr>
            <p:cNvPr id="3" name="Freeform 3"/>
            <p:cNvSpPr/>
            <p:nvPr/>
          </p:nvSpPr>
          <p:spPr>
            <a:xfrm>
              <a:off x="0" y="0"/>
              <a:ext cx="1979031" cy="1667227"/>
            </a:xfrm>
            <a:custGeom>
              <a:avLst/>
              <a:gdLst/>
              <a:ahLst/>
              <a:cxnLst/>
              <a:rect l="l" t="t" r="r" b="b"/>
              <a:pathLst>
                <a:path w="1979031" h="1667227">
                  <a:moveTo>
                    <a:pt x="46364" y="0"/>
                  </a:moveTo>
                  <a:lnTo>
                    <a:pt x="1932667" y="0"/>
                  </a:lnTo>
                  <a:cubicBezTo>
                    <a:pt x="1958273" y="0"/>
                    <a:pt x="1979031" y="20758"/>
                    <a:pt x="1979031" y="46364"/>
                  </a:cubicBezTo>
                  <a:lnTo>
                    <a:pt x="1979031" y="1620862"/>
                  </a:lnTo>
                  <a:cubicBezTo>
                    <a:pt x="1979031" y="1646469"/>
                    <a:pt x="1958273" y="1667227"/>
                    <a:pt x="1932667" y="1667227"/>
                  </a:cubicBezTo>
                  <a:lnTo>
                    <a:pt x="46364" y="1667227"/>
                  </a:lnTo>
                  <a:cubicBezTo>
                    <a:pt x="20758" y="1667227"/>
                    <a:pt x="0" y="1646469"/>
                    <a:pt x="0" y="1620862"/>
                  </a:cubicBezTo>
                  <a:lnTo>
                    <a:pt x="0" y="46364"/>
                  </a:lnTo>
                  <a:cubicBezTo>
                    <a:pt x="0" y="20758"/>
                    <a:pt x="20758" y="0"/>
                    <a:pt x="46364" y="0"/>
                  </a:cubicBezTo>
                  <a:close/>
                </a:path>
              </a:pathLst>
            </a:custGeom>
            <a:solidFill>
              <a:srgbClr val="FFFFFF"/>
            </a:solidFill>
          </p:spPr>
        </p:sp>
        <p:sp>
          <p:nvSpPr>
            <p:cNvPr id="4" name="TextBox 4"/>
            <p:cNvSpPr txBox="1"/>
            <p:nvPr/>
          </p:nvSpPr>
          <p:spPr>
            <a:xfrm>
              <a:off x="0" y="-123825"/>
              <a:ext cx="1979031" cy="1791051"/>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9745167" y="3669551"/>
            <a:ext cx="7514133" cy="6260364"/>
            <a:chOff x="0" y="0"/>
            <a:chExt cx="1979031" cy="1648820"/>
          </a:xfrm>
        </p:grpSpPr>
        <p:sp>
          <p:nvSpPr>
            <p:cNvPr id="6" name="Freeform 6"/>
            <p:cNvSpPr/>
            <p:nvPr/>
          </p:nvSpPr>
          <p:spPr>
            <a:xfrm>
              <a:off x="0" y="0"/>
              <a:ext cx="1979031" cy="1648820"/>
            </a:xfrm>
            <a:custGeom>
              <a:avLst/>
              <a:gdLst/>
              <a:ahLst/>
              <a:cxnLst/>
              <a:rect l="l" t="t" r="r" b="b"/>
              <a:pathLst>
                <a:path w="1979031" h="1648820">
                  <a:moveTo>
                    <a:pt x="52546" y="0"/>
                  </a:moveTo>
                  <a:lnTo>
                    <a:pt x="1926485" y="0"/>
                  </a:lnTo>
                  <a:cubicBezTo>
                    <a:pt x="1955505" y="0"/>
                    <a:pt x="1979031" y="23526"/>
                    <a:pt x="1979031" y="52546"/>
                  </a:cubicBezTo>
                  <a:lnTo>
                    <a:pt x="1979031" y="1596274"/>
                  </a:lnTo>
                  <a:cubicBezTo>
                    <a:pt x="1979031" y="1610210"/>
                    <a:pt x="1973495" y="1623575"/>
                    <a:pt x="1963641" y="1633430"/>
                  </a:cubicBezTo>
                  <a:cubicBezTo>
                    <a:pt x="1953786" y="1643284"/>
                    <a:pt x="1940421" y="1648820"/>
                    <a:pt x="1926485" y="1648820"/>
                  </a:cubicBezTo>
                  <a:lnTo>
                    <a:pt x="52546" y="1648820"/>
                  </a:lnTo>
                  <a:cubicBezTo>
                    <a:pt x="38610" y="1648820"/>
                    <a:pt x="25245" y="1643284"/>
                    <a:pt x="15390" y="1633430"/>
                  </a:cubicBezTo>
                  <a:cubicBezTo>
                    <a:pt x="5536" y="1623575"/>
                    <a:pt x="0" y="1610210"/>
                    <a:pt x="0" y="1596274"/>
                  </a:cubicBezTo>
                  <a:lnTo>
                    <a:pt x="0" y="52546"/>
                  </a:lnTo>
                  <a:cubicBezTo>
                    <a:pt x="0" y="23526"/>
                    <a:pt x="23526" y="0"/>
                    <a:pt x="52546" y="0"/>
                  </a:cubicBezTo>
                  <a:close/>
                </a:path>
              </a:pathLst>
            </a:custGeom>
            <a:solidFill>
              <a:srgbClr val="FFFFFF"/>
            </a:solidFill>
          </p:spPr>
        </p:sp>
        <p:sp>
          <p:nvSpPr>
            <p:cNvPr id="7" name="TextBox 7"/>
            <p:cNvSpPr txBox="1"/>
            <p:nvPr/>
          </p:nvSpPr>
          <p:spPr>
            <a:xfrm>
              <a:off x="0" y="-123825"/>
              <a:ext cx="1979031" cy="1772645"/>
            </a:xfrm>
            <a:prstGeom prst="rect">
              <a:avLst/>
            </a:prstGeom>
          </p:spPr>
          <p:txBody>
            <a:bodyPr lIns="50800" tIns="50800" rIns="50800" bIns="50800" rtlCol="0" anchor="ctr"/>
            <a:lstStyle/>
            <a:p>
              <a:pPr algn="ctr">
                <a:lnSpc>
                  <a:spcPts val="4079"/>
                </a:lnSpc>
              </a:pPr>
              <a:endParaRPr/>
            </a:p>
          </p:txBody>
        </p:sp>
      </p:grpSp>
      <p:sp>
        <p:nvSpPr>
          <p:cNvPr id="8" name="Freeform 8"/>
          <p:cNvSpPr/>
          <p:nvPr/>
        </p:nvSpPr>
        <p:spPr>
          <a:xfrm>
            <a:off x="1571059" y="3833490"/>
            <a:ext cx="6429415" cy="6166311"/>
          </a:xfrm>
          <a:custGeom>
            <a:avLst/>
            <a:gdLst/>
            <a:ahLst/>
            <a:cxnLst/>
            <a:rect l="l" t="t" r="r" b="b"/>
            <a:pathLst>
              <a:path w="6429415" h="6166311">
                <a:moveTo>
                  <a:pt x="0" y="0"/>
                </a:moveTo>
                <a:lnTo>
                  <a:pt x="6429415" y="0"/>
                </a:lnTo>
                <a:lnTo>
                  <a:pt x="6429415" y="6166311"/>
                </a:lnTo>
                <a:lnTo>
                  <a:pt x="0" y="6166311"/>
                </a:lnTo>
                <a:lnTo>
                  <a:pt x="0" y="0"/>
                </a:lnTo>
                <a:close/>
              </a:path>
            </a:pathLst>
          </a:custGeom>
          <a:blipFill>
            <a:blip r:embed="rId2"/>
            <a:stretch>
              <a:fillRect r="-357"/>
            </a:stretch>
          </a:blipFill>
        </p:spPr>
      </p:sp>
      <p:sp>
        <p:nvSpPr>
          <p:cNvPr id="9" name="Freeform 9"/>
          <p:cNvSpPr/>
          <p:nvPr/>
        </p:nvSpPr>
        <p:spPr>
          <a:xfrm>
            <a:off x="10285037" y="3828156"/>
            <a:ext cx="6434392" cy="6101758"/>
          </a:xfrm>
          <a:custGeom>
            <a:avLst/>
            <a:gdLst/>
            <a:ahLst/>
            <a:cxnLst/>
            <a:rect l="l" t="t" r="r" b="b"/>
            <a:pathLst>
              <a:path w="6434392" h="6101758">
                <a:moveTo>
                  <a:pt x="0" y="0"/>
                </a:moveTo>
                <a:lnTo>
                  <a:pt x="6434392" y="0"/>
                </a:lnTo>
                <a:lnTo>
                  <a:pt x="6434392" y="6101758"/>
                </a:lnTo>
                <a:lnTo>
                  <a:pt x="0" y="6101758"/>
                </a:lnTo>
                <a:lnTo>
                  <a:pt x="0" y="0"/>
                </a:lnTo>
                <a:close/>
              </a:path>
            </a:pathLst>
          </a:custGeom>
          <a:blipFill>
            <a:blip r:embed="rId3"/>
            <a:stretch>
              <a:fillRect/>
            </a:stretch>
          </a:blipFill>
        </p:spPr>
      </p:sp>
      <p:sp>
        <p:nvSpPr>
          <p:cNvPr id="10" name="TextBox 10"/>
          <p:cNvSpPr txBox="1"/>
          <p:nvPr/>
        </p:nvSpPr>
        <p:spPr>
          <a:xfrm>
            <a:off x="874645" y="381635"/>
            <a:ext cx="10326591" cy="1160780"/>
          </a:xfrm>
          <a:prstGeom prst="rect">
            <a:avLst/>
          </a:prstGeom>
        </p:spPr>
        <p:txBody>
          <a:bodyPr lIns="0" tIns="0" rIns="0" bIns="0" rtlCol="0" anchor="t">
            <a:spAutoFit/>
          </a:bodyPr>
          <a:lstStyle/>
          <a:p>
            <a:pPr marL="0" lvl="0" indent="0" algn="l">
              <a:lnSpc>
                <a:spcPts val="9519"/>
              </a:lnSpc>
              <a:spcBef>
                <a:spcPct val="0"/>
              </a:spcBef>
            </a:pPr>
            <a:r>
              <a:rPr lang="en-US" sz="6799">
                <a:solidFill>
                  <a:srgbClr val="0F4662"/>
                </a:solidFill>
                <a:latin typeface="IBM Plex Sans Bold Italics"/>
                <a:ea typeface="IBM Plex Sans Bold Italics"/>
                <a:cs typeface="IBM Plex Sans Bold Italics"/>
                <a:sym typeface="IBM Plex Sans Bold Italics"/>
              </a:rPr>
              <a:t>Data Visualization</a:t>
            </a:r>
          </a:p>
        </p:txBody>
      </p:sp>
      <p:sp>
        <p:nvSpPr>
          <p:cNvPr id="11" name="TextBox 11"/>
          <p:cNvSpPr txBox="1"/>
          <p:nvPr/>
        </p:nvSpPr>
        <p:spPr>
          <a:xfrm>
            <a:off x="874645" y="1593223"/>
            <a:ext cx="16230600" cy="1205542"/>
          </a:xfrm>
          <a:prstGeom prst="rect">
            <a:avLst/>
          </a:prstGeom>
        </p:spPr>
        <p:txBody>
          <a:bodyPr lIns="0" tIns="0" rIns="0" bIns="0" rtlCol="0" anchor="t">
            <a:spAutoFit/>
          </a:bodyPr>
          <a:lstStyle/>
          <a:p>
            <a:pPr marL="0" lvl="0" indent="0" algn="l">
              <a:lnSpc>
                <a:spcPts val="4955"/>
              </a:lnSpc>
            </a:pPr>
            <a:r>
              <a:rPr lang="en-US" sz="2915">
                <a:solidFill>
                  <a:srgbClr val="0F4662"/>
                </a:solidFill>
                <a:latin typeface="IBM Plex Sans"/>
                <a:ea typeface="IBM Plex Sans"/>
                <a:cs typeface="IBM Plex Sans"/>
                <a:sym typeface="IBM Plex Sans"/>
              </a:rPr>
              <a:t>Data visualization helps in identification of significant factors contributing to flooding and their relative importance.</a:t>
            </a:r>
          </a:p>
        </p:txBody>
      </p:sp>
      <p:sp>
        <p:nvSpPr>
          <p:cNvPr id="12" name="TextBox 12"/>
          <p:cNvSpPr txBox="1"/>
          <p:nvPr/>
        </p:nvSpPr>
        <p:spPr>
          <a:xfrm>
            <a:off x="2832959" y="3182296"/>
            <a:ext cx="3905615" cy="313540"/>
          </a:xfrm>
          <a:prstGeom prst="rect">
            <a:avLst/>
          </a:prstGeom>
        </p:spPr>
        <p:txBody>
          <a:bodyPr lIns="0" tIns="0" rIns="0" bIns="0" rtlCol="0" anchor="t">
            <a:spAutoFit/>
          </a:bodyPr>
          <a:lstStyle/>
          <a:p>
            <a:pPr marL="0" lvl="0" indent="0" algn="l">
              <a:lnSpc>
                <a:spcPts val="2651"/>
              </a:lnSpc>
            </a:pPr>
            <a:r>
              <a:rPr lang="en-US" sz="1559">
                <a:solidFill>
                  <a:srgbClr val="0F4662"/>
                </a:solidFill>
                <a:latin typeface="Quicksand Bold"/>
                <a:ea typeface="Quicksand Bold"/>
                <a:cs typeface="Quicksand Bold"/>
                <a:sym typeface="Quicksand Bold"/>
              </a:rPr>
              <a:t>Histogram Distribution of Flood Dataset</a:t>
            </a:r>
          </a:p>
        </p:txBody>
      </p:sp>
      <p:sp>
        <p:nvSpPr>
          <p:cNvPr id="13" name="TextBox 13"/>
          <p:cNvSpPr txBox="1"/>
          <p:nvPr/>
        </p:nvSpPr>
        <p:spPr>
          <a:xfrm>
            <a:off x="12193195" y="3182296"/>
            <a:ext cx="2964588" cy="313540"/>
          </a:xfrm>
          <a:prstGeom prst="rect">
            <a:avLst/>
          </a:prstGeom>
        </p:spPr>
        <p:txBody>
          <a:bodyPr lIns="0" tIns="0" rIns="0" bIns="0" rtlCol="0" anchor="t">
            <a:spAutoFit/>
          </a:bodyPr>
          <a:lstStyle/>
          <a:p>
            <a:pPr marL="0" lvl="0" indent="0" algn="l">
              <a:lnSpc>
                <a:spcPts val="2651"/>
              </a:lnSpc>
            </a:pPr>
            <a:r>
              <a:rPr lang="en-US" sz="1559">
                <a:solidFill>
                  <a:srgbClr val="0F4662"/>
                </a:solidFill>
                <a:latin typeface="Quicksand Bold"/>
                <a:ea typeface="Quicksand Bold"/>
                <a:cs typeface="Quicksand Bold"/>
                <a:sym typeface="Quicksand Bold"/>
              </a:rPr>
              <a:t>Scatter plot of Flood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Freeform 5"/>
          <p:cNvSpPr/>
          <p:nvPr/>
        </p:nvSpPr>
        <p:spPr>
          <a:xfrm>
            <a:off x="8706996" y="353693"/>
            <a:ext cx="9257701" cy="6500245"/>
          </a:xfrm>
          <a:custGeom>
            <a:avLst/>
            <a:gdLst/>
            <a:ahLst/>
            <a:cxnLst/>
            <a:rect l="l" t="t" r="r" b="b"/>
            <a:pathLst>
              <a:path w="9257701" h="6500245">
                <a:moveTo>
                  <a:pt x="0" y="0"/>
                </a:moveTo>
                <a:lnTo>
                  <a:pt x="9257701" y="0"/>
                </a:lnTo>
                <a:lnTo>
                  <a:pt x="9257701" y="6500244"/>
                </a:lnTo>
                <a:lnTo>
                  <a:pt x="0" y="6500244"/>
                </a:lnTo>
                <a:lnTo>
                  <a:pt x="0" y="0"/>
                </a:lnTo>
                <a:close/>
              </a:path>
            </a:pathLst>
          </a:custGeom>
          <a:blipFill>
            <a:blip r:embed="rId3"/>
            <a:stretch>
              <a:fillRect/>
            </a:stretch>
          </a:blipFill>
          <a:ln w="28575" cap="rnd">
            <a:solidFill>
              <a:srgbClr val="000000"/>
            </a:solidFill>
            <a:prstDash val="solid"/>
            <a:round/>
          </a:ln>
        </p:spPr>
      </p:sp>
      <p:sp>
        <p:nvSpPr>
          <p:cNvPr id="6" name="TextBox 6"/>
          <p:cNvSpPr txBox="1"/>
          <p:nvPr/>
        </p:nvSpPr>
        <p:spPr>
          <a:xfrm>
            <a:off x="496227" y="440344"/>
            <a:ext cx="4925340" cy="942975"/>
          </a:xfrm>
          <a:prstGeom prst="rect">
            <a:avLst/>
          </a:prstGeom>
        </p:spPr>
        <p:txBody>
          <a:bodyPr lIns="0" tIns="0" rIns="0" bIns="0" rtlCol="0" anchor="t">
            <a:spAutoFit/>
          </a:bodyPr>
          <a:lstStyle/>
          <a:p>
            <a:pPr algn="l">
              <a:lnSpc>
                <a:spcPts val="7444"/>
              </a:lnSpc>
            </a:pPr>
            <a:r>
              <a:rPr lang="en-US" sz="6203">
                <a:solidFill>
                  <a:srgbClr val="0B4E7C"/>
                </a:solidFill>
                <a:latin typeface="IBM Plex Sans Bold"/>
                <a:ea typeface="IBM Plex Sans Bold"/>
                <a:cs typeface="IBM Plex Sans Bold"/>
                <a:sym typeface="IBM Plex Sans Bold"/>
              </a:rPr>
              <a:t>Visualization</a:t>
            </a:r>
          </a:p>
        </p:txBody>
      </p:sp>
      <p:sp>
        <p:nvSpPr>
          <p:cNvPr id="7" name="TextBox 7"/>
          <p:cNvSpPr txBox="1"/>
          <p:nvPr/>
        </p:nvSpPr>
        <p:spPr>
          <a:xfrm>
            <a:off x="-327885" y="1606917"/>
            <a:ext cx="8149848" cy="552450"/>
          </a:xfrm>
          <a:prstGeom prst="rect">
            <a:avLst/>
          </a:prstGeom>
        </p:spPr>
        <p:txBody>
          <a:bodyPr lIns="0" tIns="0" rIns="0" bIns="0" rtlCol="0" anchor="t">
            <a:spAutoFit/>
          </a:bodyPr>
          <a:lstStyle/>
          <a:p>
            <a:pPr marL="1096823" lvl="1" indent="-548411" algn="l">
              <a:lnSpc>
                <a:spcPts val="4320"/>
              </a:lnSpc>
              <a:buFont typeface="Arial"/>
              <a:buChar char="•"/>
            </a:pPr>
            <a:r>
              <a:rPr lang="en-US" sz="3600">
                <a:solidFill>
                  <a:srgbClr val="000000"/>
                </a:solidFill>
                <a:latin typeface="IBM Plex Sans"/>
                <a:ea typeface="IBM Plex Sans"/>
                <a:cs typeface="IBM Plex Sans"/>
                <a:sym typeface="IBM Plex Sans"/>
              </a:rPr>
              <a:t>Correlation Matrix Analysis</a:t>
            </a:r>
          </a:p>
        </p:txBody>
      </p:sp>
      <p:sp>
        <p:nvSpPr>
          <p:cNvPr id="8" name="TextBox 8"/>
          <p:cNvSpPr txBox="1"/>
          <p:nvPr/>
        </p:nvSpPr>
        <p:spPr>
          <a:xfrm>
            <a:off x="87150" y="7870554"/>
            <a:ext cx="3994723"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High positive correlation</a:t>
            </a:r>
          </a:p>
        </p:txBody>
      </p:sp>
      <p:sp>
        <p:nvSpPr>
          <p:cNvPr id="9" name="TextBox 9"/>
          <p:cNvSpPr txBox="1"/>
          <p:nvPr/>
        </p:nvSpPr>
        <p:spPr>
          <a:xfrm>
            <a:off x="6227584" y="7908654"/>
            <a:ext cx="3994723"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Negative correlation</a:t>
            </a:r>
          </a:p>
        </p:txBody>
      </p:sp>
      <p:sp>
        <p:nvSpPr>
          <p:cNvPr id="10" name="TextBox 10"/>
          <p:cNvSpPr txBox="1"/>
          <p:nvPr/>
        </p:nvSpPr>
        <p:spPr>
          <a:xfrm>
            <a:off x="11964339" y="7908654"/>
            <a:ext cx="4688687"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Insights for Model Building</a:t>
            </a:r>
          </a:p>
        </p:txBody>
      </p:sp>
      <p:sp>
        <p:nvSpPr>
          <p:cNvPr id="11" name="TextBox 11"/>
          <p:cNvSpPr txBox="1"/>
          <p:nvPr/>
        </p:nvSpPr>
        <p:spPr>
          <a:xfrm>
            <a:off x="15675683" y="7086739"/>
            <a:ext cx="2289014" cy="364173"/>
          </a:xfrm>
          <a:prstGeom prst="rect">
            <a:avLst/>
          </a:prstGeom>
        </p:spPr>
        <p:txBody>
          <a:bodyPr lIns="0" tIns="0" rIns="0" bIns="0" rtlCol="0" anchor="t">
            <a:spAutoFit/>
          </a:bodyPr>
          <a:lstStyle/>
          <a:p>
            <a:pPr algn="l">
              <a:lnSpc>
                <a:spcPts val="2897"/>
              </a:lnSpc>
            </a:pPr>
            <a:r>
              <a:rPr lang="en-US" sz="2414">
                <a:solidFill>
                  <a:srgbClr val="000000"/>
                </a:solidFill>
                <a:latin typeface="IBM Plex Sans"/>
                <a:ea typeface="IBM Plex Sans"/>
                <a:cs typeface="IBM Plex Sans"/>
                <a:sym typeface="IBM Plex Sans"/>
              </a:rPr>
              <a:t>Correlation Plot</a:t>
            </a:r>
          </a:p>
        </p:txBody>
      </p:sp>
      <p:sp>
        <p:nvSpPr>
          <p:cNvPr id="12" name="TextBox 12"/>
          <p:cNvSpPr txBox="1"/>
          <p:nvPr/>
        </p:nvSpPr>
        <p:spPr>
          <a:xfrm>
            <a:off x="496227" y="2045067"/>
            <a:ext cx="7911415" cy="561975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This correlation matrix heatmap illustrates the relationships between various factors and the probability of flooding. Each cell in the matrix shows the correlation coefficient between two variables, ranging from -1 to 1. A value closer to 1 indicates a strong positive correlation, meaning as one variable increases, the other tends to increase. Conversely, a value closer to -1 indicates a strong negative correlation, where one variable increases as the other decreases. Values around 0 suggest little to no linear relationship.</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13" name="TextBox 13"/>
          <p:cNvSpPr txBox="1"/>
          <p:nvPr/>
        </p:nvSpPr>
        <p:spPr>
          <a:xfrm>
            <a:off x="723345" y="8222979"/>
            <a:ext cx="5504239" cy="1468727"/>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with FloodProbability: Certain factors, such as [mention any specific factors with high correlation], show a strong positive correlation, indicating that these factors significantly contribute to increased flood probabilities.</a:t>
            </a:r>
          </a:p>
        </p:txBody>
      </p:sp>
      <p:sp>
        <p:nvSpPr>
          <p:cNvPr id="14" name="TextBox 14"/>
          <p:cNvSpPr txBox="1"/>
          <p:nvPr/>
        </p:nvSpPr>
        <p:spPr>
          <a:xfrm>
            <a:off x="6896825" y="8232504"/>
            <a:ext cx="5153239" cy="1095316"/>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Some factors may show a negative correlation with flood probabilities, suggesting a decrease in flooding likelihood as these factors increase.</a:t>
            </a:r>
          </a:p>
        </p:txBody>
      </p:sp>
      <p:sp>
        <p:nvSpPr>
          <p:cNvPr id="15" name="TextBox 15"/>
          <p:cNvSpPr txBox="1"/>
          <p:nvPr/>
        </p:nvSpPr>
        <p:spPr>
          <a:xfrm>
            <a:off x="12716814" y="8222979"/>
            <a:ext cx="5153239" cy="1468727"/>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Understanding these correlations helps in selecting relevant features and understanding their impact on the target variable, guiding model development and analysis.</a:t>
            </a:r>
          </a:p>
        </p:txBody>
      </p:sp>
      <p:sp>
        <p:nvSpPr>
          <p:cNvPr id="16" name="AutoShape 16"/>
          <p:cNvSpPr/>
          <p:nvPr/>
        </p:nvSpPr>
        <p:spPr>
          <a:xfrm flipV="1">
            <a:off x="496227" y="7664817"/>
            <a:ext cx="17468470" cy="0"/>
          </a:xfrm>
          <a:prstGeom prst="line">
            <a:avLst/>
          </a:prstGeom>
          <a:ln w="38100" cap="flat">
            <a:solidFill>
              <a:srgbClr val="545454"/>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11328664" y="1317759"/>
            <a:ext cx="6087754" cy="2195584"/>
          </a:xfrm>
          <a:custGeom>
            <a:avLst/>
            <a:gdLst/>
            <a:ahLst/>
            <a:cxnLst/>
            <a:rect l="l" t="t" r="r" b="b"/>
            <a:pathLst>
              <a:path w="6087754" h="2195584">
                <a:moveTo>
                  <a:pt x="0" y="0"/>
                </a:moveTo>
                <a:lnTo>
                  <a:pt x="6087755" y="0"/>
                </a:lnTo>
                <a:lnTo>
                  <a:pt x="6087755" y="2195584"/>
                </a:lnTo>
                <a:lnTo>
                  <a:pt x="0" y="2195584"/>
                </a:lnTo>
                <a:lnTo>
                  <a:pt x="0" y="0"/>
                </a:lnTo>
                <a:close/>
              </a:path>
            </a:pathLst>
          </a:custGeom>
          <a:blipFill>
            <a:blip r:embed="rId2"/>
            <a:stretch>
              <a:fillRect/>
            </a:stretch>
          </a:blipFill>
        </p:spPr>
      </p:sp>
      <p:sp>
        <p:nvSpPr>
          <p:cNvPr id="3" name="Freeform 3"/>
          <p:cNvSpPr/>
          <p:nvPr/>
        </p:nvSpPr>
        <p:spPr>
          <a:xfrm>
            <a:off x="11328664" y="3456193"/>
            <a:ext cx="6087754" cy="1799155"/>
          </a:xfrm>
          <a:custGeom>
            <a:avLst/>
            <a:gdLst/>
            <a:ahLst/>
            <a:cxnLst/>
            <a:rect l="l" t="t" r="r" b="b"/>
            <a:pathLst>
              <a:path w="6087754" h="1799155">
                <a:moveTo>
                  <a:pt x="0" y="0"/>
                </a:moveTo>
                <a:lnTo>
                  <a:pt x="6087755" y="0"/>
                </a:lnTo>
                <a:lnTo>
                  <a:pt x="6087755" y="1799155"/>
                </a:lnTo>
                <a:lnTo>
                  <a:pt x="0" y="1799155"/>
                </a:lnTo>
                <a:lnTo>
                  <a:pt x="0" y="0"/>
                </a:lnTo>
                <a:close/>
              </a:path>
            </a:pathLst>
          </a:custGeom>
          <a:blipFill>
            <a:blip r:embed="rId3"/>
            <a:stretch>
              <a:fillRect/>
            </a:stretch>
          </a:blipFill>
        </p:spPr>
      </p:sp>
      <p:sp>
        <p:nvSpPr>
          <p:cNvPr id="4" name="Freeform 4"/>
          <p:cNvSpPr/>
          <p:nvPr/>
        </p:nvSpPr>
        <p:spPr>
          <a:xfrm>
            <a:off x="8388386" y="5170474"/>
            <a:ext cx="9037558" cy="4068776"/>
          </a:xfrm>
          <a:custGeom>
            <a:avLst/>
            <a:gdLst/>
            <a:ahLst/>
            <a:cxnLst/>
            <a:rect l="l" t="t" r="r" b="b"/>
            <a:pathLst>
              <a:path w="9037558" h="4068776">
                <a:moveTo>
                  <a:pt x="0" y="0"/>
                </a:moveTo>
                <a:lnTo>
                  <a:pt x="9037558" y="0"/>
                </a:lnTo>
                <a:lnTo>
                  <a:pt x="9037558" y="4068776"/>
                </a:lnTo>
                <a:lnTo>
                  <a:pt x="0" y="4068776"/>
                </a:lnTo>
                <a:lnTo>
                  <a:pt x="0" y="0"/>
                </a:lnTo>
                <a:close/>
              </a:path>
            </a:pathLst>
          </a:custGeom>
          <a:blipFill>
            <a:blip r:embed="rId4"/>
            <a:stretch>
              <a:fillRect/>
            </a:stretch>
          </a:blipFill>
        </p:spPr>
      </p:sp>
      <p:sp>
        <p:nvSpPr>
          <p:cNvPr id="5" name="Freeform 5"/>
          <p:cNvSpPr/>
          <p:nvPr/>
        </p:nvSpPr>
        <p:spPr>
          <a:xfrm rot="2200422">
            <a:off x="7625183" y="1019265"/>
            <a:ext cx="2915202" cy="3252254"/>
          </a:xfrm>
          <a:custGeom>
            <a:avLst/>
            <a:gdLst/>
            <a:ahLst/>
            <a:cxnLst/>
            <a:rect l="l" t="t" r="r" b="b"/>
            <a:pathLst>
              <a:path w="2915202" h="3252254">
                <a:moveTo>
                  <a:pt x="0" y="0"/>
                </a:moveTo>
                <a:lnTo>
                  <a:pt x="2915202" y="0"/>
                </a:lnTo>
                <a:lnTo>
                  <a:pt x="2915202" y="3252255"/>
                </a:lnTo>
                <a:lnTo>
                  <a:pt x="0" y="3252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447144" flipV="1">
            <a:off x="7773288" y="2950446"/>
            <a:ext cx="2915202" cy="3252254"/>
          </a:xfrm>
          <a:custGeom>
            <a:avLst/>
            <a:gdLst/>
            <a:ahLst/>
            <a:cxnLst/>
            <a:rect l="l" t="t" r="r" b="b"/>
            <a:pathLst>
              <a:path w="2915202" h="3252254">
                <a:moveTo>
                  <a:pt x="0" y="3252254"/>
                </a:moveTo>
                <a:lnTo>
                  <a:pt x="2915203" y="3252254"/>
                </a:lnTo>
                <a:lnTo>
                  <a:pt x="2915203" y="0"/>
                </a:lnTo>
                <a:lnTo>
                  <a:pt x="0" y="0"/>
                </a:lnTo>
                <a:lnTo>
                  <a:pt x="0" y="325225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741498">
            <a:off x="6945974" y="8526186"/>
            <a:ext cx="2019389" cy="2239242"/>
          </a:xfrm>
          <a:custGeom>
            <a:avLst/>
            <a:gdLst/>
            <a:ahLst/>
            <a:cxnLst/>
            <a:rect l="l" t="t" r="r" b="b"/>
            <a:pathLst>
              <a:path w="2019389" h="2239242">
                <a:moveTo>
                  <a:pt x="0" y="0"/>
                </a:moveTo>
                <a:lnTo>
                  <a:pt x="2019389" y="0"/>
                </a:lnTo>
                <a:lnTo>
                  <a:pt x="2019389" y="2239242"/>
                </a:lnTo>
                <a:lnTo>
                  <a:pt x="0" y="2239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628688" y="223019"/>
            <a:ext cx="631381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Model Building</a:t>
            </a:r>
          </a:p>
        </p:txBody>
      </p:sp>
      <p:sp>
        <p:nvSpPr>
          <p:cNvPr id="9" name="TextBox 9"/>
          <p:cNvSpPr txBox="1"/>
          <p:nvPr/>
        </p:nvSpPr>
        <p:spPr>
          <a:xfrm>
            <a:off x="628688" y="1583268"/>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Train the Model</a:t>
            </a:r>
          </a:p>
        </p:txBody>
      </p:sp>
      <p:sp>
        <p:nvSpPr>
          <p:cNvPr id="10" name="TextBox 10"/>
          <p:cNvSpPr txBox="1"/>
          <p:nvPr/>
        </p:nvSpPr>
        <p:spPr>
          <a:xfrm>
            <a:off x="628688" y="4121612"/>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Testing</a:t>
            </a:r>
          </a:p>
        </p:txBody>
      </p:sp>
      <p:sp>
        <p:nvSpPr>
          <p:cNvPr id="11" name="TextBox 11"/>
          <p:cNvSpPr txBox="1"/>
          <p:nvPr/>
        </p:nvSpPr>
        <p:spPr>
          <a:xfrm>
            <a:off x="628688" y="6225624"/>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Accuracy of Model</a:t>
            </a:r>
          </a:p>
        </p:txBody>
      </p:sp>
      <p:sp>
        <p:nvSpPr>
          <p:cNvPr id="12" name="TextBox 12"/>
          <p:cNvSpPr txBox="1"/>
          <p:nvPr/>
        </p:nvSpPr>
        <p:spPr>
          <a:xfrm>
            <a:off x="638213" y="2203275"/>
            <a:ext cx="6826448" cy="1642112"/>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We used the Linear Regression algorithm from the sklearn library to train our model. The model was trained on the training dataset, using various predictors that potentially influence flood probabilities.</a:t>
            </a:r>
          </a:p>
        </p:txBody>
      </p:sp>
      <p:sp>
        <p:nvSpPr>
          <p:cNvPr id="13" name="TextBox 13"/>
          <p:cNvSpPr txBox="1"/>
          <p:nvPr/>
        </p:nvSpPr>
        <p:spPr>
          <a:xfrm>
            <a:off x="628688" y="4724940"/>
            <a:ext cx="7105982" cy="1224459"/>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After training, the model was tested on the test dataset to evaluate its predictive performance. The predictions (y_pred_lr) were generated based on the features from the test set.</a:t>
            </a:r>
          </a:p>
        </p:txBody>
      </p:sp>
      <p:sp>
        <p:nvSpPr>
          <p:cNvPr id="14" name="TextBox 14"/>
          <p:cNvSpPr txBox="1"/>
          <p:nvPr/>
        </p:nvSpPr>
        <p:spPr>
          <a:xfrm>
            <a:off x="619163" y="6880610"/>
            <a:ext cx="7115507" cy="2895070"/>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The model's accuracy was assessed using the Mean Absolute Percentage Error (MAPE) and the R² score. The MAPE indicated a relatively low error rate of 3.19%, suggesting that the predictions were generally close to the actual values. The R² score of 0.84 reflects a strong correlation between the predicted and actual values, indicating that the model explains 84% of the variance in the flood probability.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9342975" y="595511"/>
            <a:ext cx="8342269" cy="6947046"/>
          </a:xfrm>
          <a:custGeom>
            <a:avLst/>
            <a:gdLst/>
            <a:ahLst/>
            <a:cxnLst/>
            <a:rect l="l" t="t" r="r" b="b"/>
            <a:pathLst>
              <a:path w="8342269" h="6947046">
                <a:moveTo>
                  <a:pt x="0" y="0"/>
                </a:moveTo>
                <a:lnTo>
                  <a:pt x="8342269" y="0"/>
                </a:lnTo>
                <a:lnTo>
                  <a:pt x="8342269" y="6947046"/>
                </a:lnTo>
                <a:lnTo>
                  <a:pt x="0" y="6947046"/>
                </a:lnTo>
                <a:lnTo>
                  <a:pt x="0" y="0"/>
                </a:lnTo>
                <a:close/>
              </a:path>
            </a:pathLst>
          </a:custGeom>
          <a:blipFill>
            <a:blip r:embed="rId2"/>
            <a:stretch>
              <a:fillRect/>
            </a:stretch>
          </a:blipFill>
          <a:ln w="38100" cap="rnd">
            <a:solidFill>
              <a:srgbClr val="000000"/>
            </a:solidFill>
            <a:prstDash val="solid"/>
            <a:round/>
          </a:ln>
        </p:spPr>
      </p:sp>
      <p:sp>
        <p:nvSpPr>
          <p:cNvPr id="3" name="AutoShape 3"/>
          <p:cNvSpPr/>
          <p:nvPr/>
        </p:nvSpPr>
        <p:spPr>
          <a:xfrm>
            <a:off x="628688" y="1422534"/>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9957006" y="7542557"/>
            <a:ext cx="7187994" cy="2395998"/>
          </a:xfrm>
          <a:custGeom>
            <a:avLst/>
            <a:gdLst/>
            <a:ahLst/>
            <a:cxnLst/>
            <a:rect l="l" t="t" r="r" b="b"/>
            <a:pathLst>
              <a:path w="7187994" h="2395998">
                <a:moveTo>
                  <a:pt x="0" y="0"/>
                </a:moveTo>
                <a:lnTo>
                  <a:pt x="7187994" y="0"/>
                </a:lnTo>
                <a:lnTo>
                  <a:pt x="7187994" y="2395998"/>
                </a:lnTo>
                <a:lnTo>
                  <a:pt x="0" y="2395998"/>
                </a:lnTo>
                <a:lnTo>
                  <a:pt x="0" y="0"/>
                </a:lnTo>
                <a:close/>
              </a:path>
            </a:pathLst>
          </a:custGeom>
          <a:blipFill>
            <a:blip r:embed="rId3"/>
            <a:stretch>
              <a:fillRect/>
            </a:stretch>
          </a:blipFill>
          <a:ln w="38100" cap="sq">
            <a:solidFill>
              <a:srgbClr val="000000"/>
            </a:solidFill>
            <a:prstDash val="solid"/>
            <a:miter/>
          </a:ln>
        </p:spPr>
      </p:sp>
      <p:sp>
        <p:nvSpPr>
          <p:cNvPr id="5" name="TextBox 5"/>
          <p:cNvSpPr txBox="1"/>
          <p:nvPr/>
        </p:nvSpPr>
        <p:spPr>
          <a:xfrm>
            <a:off x="628688" y="251594"/>
            <a:ext cx="6950532"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Model Predictions</a:t>
            </a:r>
          </a:p>
        </p:txBody>
      </p:sp>
      <p:sp>
        <p:nvSpPr>
          <p:cNvPr id="6" name="TextBox 6"/>
          <p:cNvSpPr txBox="1"/>
          <p:nvPr/>
        </p:nvSpPr>
        <p:spPr>
          <a:xfrm>
            <a:off x="628688" y="1622352"/>
            <a:ext cx="5165942" cy="493432"/>
          </a:xfrm>
          <a:prstGeom prst="rect">
            <a:avLst/>
          </a:prstGeom>
        </p:spPr>
        <p:txBody>
          <a:bodyPr lIns="0" tIns="0" rIns="0" bIns="0" rtlCol="0" anchor="t">
            <a:spAutoFit/>
          </a:bodyPr>
          <a:lstStyle/>
          <a:p>
            <a:pPr marL="0" lvl="0" indent="0" algn="l">
              <a:lnSpc>
                <a:spcPts val="4114"/>
              </a:lnSpc>
              <a:spcBef>
                <a:spcPct val="0"/>
              </a:spcBef>
            </a:pPr>
            <a:r>
              <a:rPr lang="en-US" sz="2938">
                <a:solidFill>
                  <a:srgbClr val="0F4662"/>
                </a:solidFill>
                <a:latin typeface="IBM Plex Sans Bold Italics"/>
                <a:ea typeface="IBM Plex Sans Bold Italics"/>
                <a:cs typeface="IBM Plex Sans Bold Italics"/>
                <a:sym typeface="IBM Plex Sans Bold Italics"/>
              </a:rPr>
              <a:t>Prediction on New Test Data</a:t>
            </a:r>
          </a:p>
        </p:txBody>
      </p:sp>
      <p:sp>
        <p:nvSpPr>
          <p:cNvPr id="7" name="TextBox 7"/>
          <p:cNvSpPr txBox="1"/>
          <p:nvPr/>
        </p:nvSpPr>
        <p:spPr>
          <a:xfrm>
            <a:off x="628688" y="6914914"/>
            <a:ext cx="7096002" cy="493432"/>
          </a:xfrm>
          <a:prstGeom prst="rect">
            <a:avLst/>
          </a:prstGeom>
        </p:spPr>
        <p:txBody>
          <a:bodyPr lIns="0" tIns="0" rIns="0" bIns="0" rtlCol="0" anchor="t">
            <a:spAutoFit/>
          </a:bodyPr>
          <a:lstStyle/>
          <a:p>
            <a:pPr marL="0" lvl="0" indent="0" algn="l">
              <a:lnSpc>
                <a:spcPts val="4114"/>
              </a:lnSpc>
              <a:spcBef>
                <a:spcPct val="0"/>
              </a:spcBef>
            </a:pPr>
            <a:r>
              <a:rPr lang="en-US" sz="2938">
                <a:solidFill>
                  <a:srgbClr val="0F4662"/>
                </a:solidFill>
                <a:latin typeface="IBM Plex Sans Bold Italics"/>
                <a:ea typeface="IBM Plex Sans Bold Italics"/>
                <a:cs typeface="IBM Plex Sans Bold Italics"/>
                <a:sym typeface="IBM Plex Sans Bold Italics"/>
              </a:rPr>
              <a:t>Advantages of the Predictions:</a:t>
            </a:r>
          </a:p>
        </p:txBody>
      </p:sp>
      <p:sp>
        <p:nvSpPr>
          <p:cNvPr id="8" name="TextBox 8"/>
          <p:cNvSpPr txBox="1"/>
          <p:nvPr/>
        </p:nvSpPr>
        <p:spPr>
          <a:xfrm>
            <a:off x="628688" y="2137192"/>
            <a:ext cx="7911415" cy="510540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In this step, the trained Linear Regression model was used to predict flood probabilities for new test data. The model generates a probability score for each record, indicating the likelihood of flooding.</a:t>
            </a:r>
          </a:p>
          <a:p>
            <a:pPr algn="l">
              <a:lnSpc>
                <a:spcPts val="4079"/>
              </a:lnSpc>
            </a:pPr>
            <a:r>
              <a:rPr lang="en-US" sz="2400">
                <a:solidFill>
                  <a:srgbClr val="0F4662"/>
                </a:solidFill>
                <a:latin typeface="IBM Plex Sans"/>
                <a:ea typeface="IBM Plex Sans"/>
                <a:cs typeface="IBM Plex Sans"/>
                <a:sym typeface="IBM Plex Sans"/>
              </a:rPr>
              <a:t>The output predictions were saved in a CSV file (submission.csv) with two columns: id and FloodProbability. Each row represents an individual record with a unique ID and its corresponding predicted flood probability.</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9" name="TextBox 9"/>
          <p:cNvSpPr txBox="1"/>
          <p:nvPr/>
        </p:nvSpPr>
        <p:spPr>
          <a:xfrm>
            <a:off x="619163" y="7455971"/>
            <a:ext cx="7772132" cy="2533650"/>
          </a:xfrm>
          <a:prstGeom prst="rect">
            <a:avLst/>
          </a:prstGeom>
        </p:spPr>
        <p:txBody>
          <a:bodyPr lIns="0" tIns="0" rIns="0" bIns="0" rtlCol="0" anchor="t">
            <a:spAutoFit/>
          </a:bodyPr>
          <a:lstStyle/>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Proactive Disaster Management</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Resource Allocation</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Insurance and Financial Planning</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Urban Planning and Infrastructure Development</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Public Awareness and Preparedness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1163" y="1688547"/>
            <a:ext cx="17609424" cy="7277100"/>
          </a:xfrm>
          <a:prstGeom prst="rect">
            <a:avLst/>
          </a:prstGeom>
        </p:spPr>
        <p:txBody>
          <a:bodyPr lIns="0" tIns="0" rIns="0" bIns="0" rtlCol="0" anchor="t">
            <a:spAutoFit/>
          </a:bodyPr>
          <a:lstStyle/>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Accurate Predictive Model:</a:t>
            </a:r>
            <a:r>
              <a:rPr lang="en-US" sz="3640">
                <a:solidFill>
                  <a:srgbClr val="000000"/>
                </a:solidFill>
                <a:latin typeface="IBM Plex Sans Bold"/>
                <a:ea typeface="IBM Plex Sans Bold"/>
                <a:cs typeface="IBM Plex Sans Bold"/>
                <a:sym typeface="IBM Plex Sans Bold"/>
              </a:rPr>
              <a:t> </a:t>
            </a:r>
            <a:r>
              <a:rPr lang="en-US" sz="3640">
                <a:solidFill>
                  <a:srgbClr val="000000"/>
                </a:solidFill>
                <a:latin typeface="IBM Plex Sans"/>
                <a:ea typeface="IBM Plex Sans"/>
                <a:cs typeface="IBM Plex Sans"/>
                <a:sym typeface="IBM Plex Sans"/>
              </a:rPr>
              <a:t>A linear regression model capable of accurately predicting flood events based on historical data and key predictors.</a:t>
            </a:r>
          </a:p>
          <a:p>
            <a:pPr algn="l">
              <a:lnSpc>
                <a:spcPts val="244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Insightful Analysis:</a:t>
            </a:r>
            <a:r>
              <a:rPr lang="en-US" sz="3640">
                <a:solidFill>
                  <a:srgbClr val="000000"/>
                </a:solidFill>
                <a:latin typeface="IBM Plex Sans"/>
                <a:ea typeface="IBM Plex Sans"/>
                <a:cs typeface="IBM Plex Sans"/>
                <a:sym typeface="IBM Plex Sans"/>
              </a:rPr>
              <a:t> Identification of significant factors contributing to flooding and their relative importance.</a:t>
            </a:r>
          </a:p>
          <a:p>
            <a:pPr algn="l">
              <a:lnSpc>
                <a:spcPts val="220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Visualization Tools:</a:t>
            </a:r>
            <a:r>
              <a:rPr lang="en-US" sz="3640">
                <a:solidFill>
                  <a:srgbClr val="000000"/>
                </a:solidFill>
                <a:latin typeface="IBM Plex Sans"/>
                <a:ea typeface="IBM Plex Sans"/>
                <a:cs typeface="IBM Plex Sans"/>
                <a:sym typeface="IBM Plex Sans"/>
              </a:rPr>
              <a:t> Interactive dashboards and visualizations to help stakeholders understand flood risks and take proactive measures.</a:t>
            </a:r>
          </a:p>
          <a:p>
            <a:pPr algn="l">
              <a:lnSpc>
                <a:spcPts val="232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Policy Recommendations:</a:t>
            </a:r>
            <a:r>
              <a:rPr lang="en-US" sz="3640">
                <a:solidFill>
                  <a:srgbClr val="000000"/>
                </a:solidFill>
                <a:latin typeface="IBM Plex Sans"/>
                <a:ea typeface="IBM Plex Sans"/>
                <a:cs typeface="IBM Plex Sans"/>
                <a:sym typeface="IBM Plex Sans"/>
              </a:rPr>
              <a:t> Data-driven recommendations for improving flood management strategies, infrastructure planning, and community preparedness.</a:t>
            </a:r>
          </a:p>
          <a:p>
            <a:pPr algn="l">
              <a:lnSpc>
                <a:spcPts val="268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Enhanced Early Warning Systems:</a:t>
            </a:r>
            <a:r>
              <a:rPr lang="en-US" sz="3640">
                <a:solidFill>
                  <a:srgbClr val="000000"/>
                </a:solidFill>
                <a:latin typeface="IBM Plex Sans"/>
                <a:ea typeface="IBM Plex Sans"/>
                <a:cs typeface="IBM Plex Sans"/>
                <a:sym typeface="IBM Plex Sans"/>
              </a:rPr>
              <a:t> Improved accuracy and reliability of flood predictions, enabling timely warnings and reducing the impact of floods on communities.</a:t>
            </a:r>
          </a:p>
        </p:txBody>
      </p:sp>
      <p:grpSp>
        <p:nvGrpSpPr>
          <p:cNvPr id="3" name="Group 3"/>
          <p:cNvGrpSpPr/>
          <p:nvPr/>
        </p:nvGrpSpPr>
        <p:grpSpPr>
          <a:xfrm rot="-10800000">
            <a:off x="-9525" y="9943875"/>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B4E7C"/>
            </a:solidFill>
          </p:spPr>
        </p:sp>
      </p:grpSp>
      <p:sp>
        <p:nvSpPr>
          <p:cNvPr id="6" name="TextBox 6"/>
          <p:cNvSpPr txBox="1"/>
          <p:nvPr/>
        </p:nvSpPr>
        <p:spPr>
          <a:xfrm>
            <a:off x="678576" y="133806"/>
            <a:ext cx="7438452"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Problem Outcomes</a:t>
            </a:r>
          </a:p>
        </p:txBody>
      </p:sp>
      <p:sp>
        <p:nvSpPr>
          <p:cNvPr id="7" name="Freeform 7"/>
          <p:cNvSpPr/>
          <p:nvPr/>
        </p:nvSpPr>
        <p:spPr>
          <a:xfrm>
            <a:off x="15924360" y="743088"/>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39326" y="94542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28700" y="590184"/>
            <a:ext cx="1153482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Conclusion</a:t>
            </a:r>
          </a:p>
        </p:txBody>
      </p:sp>
      <p:sp>
        <p:nvSpPr>
          <p:cNvPr id="3" name="TextBox 3"/>
          <p:cNvSpPr txBox="1"/>
          <p:nvPr/>
        </p:nvSpPr>
        <p:spPr>
          <a:xfrm>
            <a:off x="3816256" y="3456033"/>
            <a:ext cx="10655487" cy="4076700"/>
          </a:xfrm>
          <a:prstGeom prst="rect">
            <a:avLst/>
          </a:prstGeom>
        </p:spPr>
        <p:txBody>
          <a:bodyPr lIns="0" tIns="0" rIns="0" bIns="0" rtlCol="0" anchor="t">
            <a:spAutoFit/>
          </a:bodyPr>
          <a:lstStyle/>
          <a:p>
            <a:pPr marL="0" lvl="0" indent="0" algn="ctr">
              <a:lnSpc>
                <a:spcPts val="4079"/>
              </a:lnSpc>
            </a:pPr>
            <a:r>
              <a:rPr lang="en-US" sz="2400">
                <a:solidFill>
                  <a:srgbClr val="0F4662"/>
                </a:solidFill>
                <a:latin typeface="IBM Plex Sans Bold"/>
                <a:ea typeface="IBM Plex Sans Bold"/>
                <a:cs typeface="IBM Plex Sans Bold"/>
                <a:sym typeface="IBM Plex Sans Bold"/>
              </a:rPr>
              <a:t>This project aims to leverage the power of data analysis and linear regression to address the critical issue of flood prediction. By developing an accurate and reliable predictive model, the project seeks to enhance early warning systems, inform policy decisions, and ultimately reduce the devastating impact of floods on human lives and the environment. Through rigorous data collection, analysis, and visualization, the project will provide valuable insights and tools for better flood management and preparedness.</a:t>
            </a:r>
          </a:p>
        </p:txBody>
      </p:sp>
      <p:sp>
        <p:nvSpPr>
          <p:cNvPr id="4" name="AutoShape 4"/>
          <p:cNvSpPr/>
          <p:nvPr/>
        </p:nvSpPr>
        <p:spPr>
          <a:xfrm>
            <a:off x="5897880" y="3270465"/>
            <a:ext cx="6492240" cy="0"/>
          </a:xfrm>
          <a:prstGeom prst="line">
            <a:avLst/>
          </a:prstGeom>
          <a:ln w="76200" cap="flat">
            <a:solidFill>
              <a:srgbClr val="0F4662"/>
            </a:solidFill>
            <a:prstDash val="solid"/>
            <a:headEnd type="none" w="sm" len="sm"/>
            <a:tailEnd type="none" w="sm" len="sm"/>
          </a:ln>
        </p:spPr>
      </p:sp>
      <p:sp>
        <p:nvSpPr>
          <p:cNvPr id="5" name="AutoShape 5"/>
          <p:cNvSpPr/>
          <p:nvPr/>
        </p:nvSpPr>
        <p:spPr>
          <a:xfrm>
            <a:off x="5897880" y="7832601"/>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304001" y="8385051"/>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28700" y="590184"/>
            <a:ext cx="1153482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References</a:t>
            </a:r>
          </a:p>
        </p:txBody>
      </p:sp>
      <p:sp>
        <p:nvSpPr>
          <p:cNvPr id="3" name="AutoShape 3"/>
          <p:cNvSpPr/>
          <p:nvPr/>
        </p:nvSpPr>
        <p:spPr>
          <a:xfrm>
            <a:off x="1009650" y="1799224"/>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15579303" y="10287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92583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5037657" y="7069562"/>
            <a:ext cx="2250218" cy="2922361"/>
          </a:xfrm>
          <a:prstGeom prst="rect">
            <a:avLst/>
          </a:prstGeom>
        </p:spPr>
      </p:pic>
      <p:sp>
        <p:nvSpPr>
          <p:cNvPr id="7" name="TextBox 7"/>
          <p:cNvSpPr txBox="1"/>
          <p:nvPr/>
        </p:nvSpPr>
        <p:spPr>
          <a:xfrm>
            <a:off x="864231" y="2107235"/>
            <a:ext cx="4551275"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Data Sources</a:t>
            </a:r>
          </a:p>
        </p:txBody>
      </p:sp>
      <p:sp>
        <p:nvSpPr>
          <p:cNvPr id="8" name="TextBox 8"/>
          <p:cNvSpPr txBox="1"/>
          <p:nvPr/>
        </p:nvSpPr>
        <p:spPr>
          <a:xfrm>
            <a:off x="864231" y="5143500"/>
            <a:ext cx="6410099"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Tools &amp; Software Used</a:t>
            </a:r>
          </a:p>
        </p:txBody>
      </p:sp>
      <p:sp>
        <p:nvSpPr>
          <p:cNvPr id="9" name="TextBox 9"/>
          <p:cNvSpPr txBox="1"/>
          <p:nvPr/>
        </p:nvSpPr>
        <p:spPr>
          <a:xfrm>
            <a:off x="909292" y="7606818"/>
            <a:ext cx="5722350"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Additional References</a:t>
            </a:r>
          </a:p>
        </p:txBody>
      </p:sp>
      <p:sp>
        <p:nvSpPr>
          <p:cNvPr id="10" name="TextBox 10"/>
          <p:cNvSpPr txBox="1"/>
          <p:nvPr/>
        </p:nvSpPr>
        <p:spPr>
          <a:xfrm>
            <a:off x="1704230" y="2850185"/>
            <a:ext cx="15555070" cy="1809750"/>
          </a:xfrm>
          <a:prstGeom prst="rect">
            <a:avLst/>
          </a:prstGeom>
        </p:spPr>
        <p:txBody>
          <a:bodyPr lIns="0" tIns="0" rIns="0" bIns="0" rtlCol="0" anchor="t">
            <a:spAutoFit/>
          </a:bodyPr>
          <a:lstStyle/>
          <a:p>
            <a:pPr algn="l">
              <a:lnSpc>
                <a:spcPts val="2880"/>
              </a:lnSpc>
            </a:pPr>
            <a:r>
              <a:rPr lang="en-US" sz="2400">
                <a:solidFill>
                  <a:srgbClr val="000000"/>
                </a:solidFill>
                <a:latin typeface="IBM Plex Sans"/>
                <a:ea typeface="IBM Plex Sans"/>
                <a:cs typeface="IBM Plex Sans"/>
                <a:sym typeface="IBM Plex Sans"/>
              </a:rPr>
              <a:t>The dataset used in this project is taken from Kaggle. There are several attributes in the data set on which we are analyzing, visualizing and predict flood probability.</a:t>
            </a:r>
          </a:p>
          <a:p>
            <a:pPr algn="l">
              <a:lnSpc>
                <a:spcPts val="2880"/>
              </a:lnSpc>
            </a:pPr>
            <a:endParaRPr lang="en-US" sz="2400">
              <a:solidFill>
                <a:srgbClr val="000000"/>
              </a:solidFill>
              <a:latin typeface="IBM Plex Sans"/>
              <a:ea typeface="IBM Plex Sans"/>
              <a:cs typeface="IBM Plex Sans"/>
              <a:sym typeface="IBM Plex Sans"/>
            </a:endParaRPr>
          </a:p>
          <a:p>
            <a:pPr algn="l">
              <a:lnSpc>
                <a:spcPts val="2880"/>
              </a:lnSpc>
            </a:pPr>
            <a:r>
              <a:rPr lang="en-US" sz="2400">
                <a:solidFill>
                  <a:srgbClr val="000000"/>
                </a:solidFill>
                <a:latin typeface="IBM Plex Sans"/>
                <a:ea typeface="IBM Plex Sans"/>
                <a:cs typeface="IBM Plex Sans"/>
                <a:sym typeface="IBM Plex Sans"/>
              </a:rPr>
              <a:t>https://www.kaggle.com/code/aspillai/flood-prediction-regression-lightgbm-0-86931?scriptVersionId=179612055</a:t>
            </a:r>
          </a:p>
        </p:txBody>
      </p:sp>
      <p:sp>
        <p:nvSpPr>
          <p:cNvPr id="11" name="TextBox 11"/>
          <p:cNvSpPr txBox="1"/>
          <p:nvPr/>
        </p:nvSpPr>
        <p:spPr>
          <a:xfrm>
            <a:off x="1704230" y="5886450"/>
            <a:ext cx="15555070" cy="1295400"/>
          </a:xfrm>
          <a:prstGeom prst="rect">
            <a:avLst/>
          </a:prstGeom>
        </p:spPr>
        <p:txBody>
          <a:bodyPr lIns="0" tIns="0" rIns="0" bIns="0" rtlCol="0" anchor="t">
            <a:spAutoFit/>
          </a:bodyPr>
          <a:lstStyle/>
          <a:p>
            <a:pPr algn="l">
              <a:lnSpc>
                <a:spcPts val="2880"/>
              </a:lnSpc>
            </a:pPr>
            <a:r>
              <a:rPr lang="en-US" sz="2400">
                <a:solidFill>
                  <a:srgbClr val="000000"/>
                </a:solidFill>
                <a:latin typeface="IBM Plex Sans Bold"/>
                <a:ea typeface="IBM Plex Sans Bold"/>
                <a:cs typeface="IBM Plex Sans Bold"/>
                <a:sym typeface="IBM Plex Sans Bold"/>
              </a:rPr>
              <a:t>Jupyter Notebooks:</a:t>
            </a:r>
            <a:r>
              <a:rPr lang="en-US" sz="2400">
                <a:solidFill>
                  <a:srgbClr val="000000"/>
                </a:solidFill>
                <a:latin typeface="IBM Plex Sans"/>
                <a:ea typeface="IBM Plex Sans"/>
                <a:cs typeface="IBM Plex Sans"/>
                <a:sym typeface="IBM Plex Sans"/>
              </a:rPr>
              <a:t> For documenting the analysis process and presenting results.</a:t>
            </a:r>
          </a:p>
          <a:p>
            <a:pPr algn="l">
              <a:lnSpc>
                <a:spcPts val="1680"/>
              </a:lnSpc>
            </a:pPr>
            <a:endParaRPr lang="en-US" sz="2400">
              <a:solidFill>
                <a:srgbClr val="000000"/>
              </a:solidFill>
              <a:latin typeface="IBM Plex Sans"/>
              <a:ea typeface="IBM Plex Sans"/>
              <a:cs typeface="IBM Plex Sans"/>
              <a:sym typeface="IBM Plex Sans"/>
            </a:endParaRPr>
          </a:p>
          <a:p>
            <a:pPr algn="l">
              <a:lnSpc>
                <a:spcPts val="2880"/>
              </a:lnSpc>
            </a:pPr>
            <a:r>
              <a:rPr lang="en-US" sz="2400">
                <a:solidFill>
                  <a:srgbClr val="000000"/>
                </a:solidFill>
                <a:latin typeface="IBM Plex Sans Bold"/>
                <a:ea typeface="IBM Plex Sans Bold"/>
                <a:cs typeface="IBM Plex Sans Bold"/>
                <a:sym typeface="IBM Plex Sans Bold"/>
              </a:rPr>
              <a:t>Python: </a:t>
            </a:r>
            <a:r>
              <a:rPr lang="en-US" sz="2400">
                <a:solidFill>
                  <a:srgbClr val="000000"/>
                </a:solidFill>
                <a:latin typeface="IBM Plex Sans"/>
                <a:ea typeface="IBM Plex Sans"/>
                <a:cs typeface="IBM Plex Sans"/>
                <a:sym typeface="IBM Plex Sans"/>
              </a:rPr>
              <a:t>For data preprocessing, feature engineering, and model development using libraries such as Pandas, NumPy, Scikit-learn, Seaborn and Matplotlib.</a:t>
            </a:r>
          </a:p>
        </p:txBody>
      </p:sp>
      <p:sp>
        <p:nvSpPr>
          <p:cNvPr id="12" name="TextBox 12"/>
          <p:cNvSpPr txBox="1"/>
          <p:nvPr/>
        </p:nvSpPr>
        <p:spPr>
          <a:xfrm>
            <a:off x="1704230" y="8302143"/>
            <a:ext cx="12402404" cy="361950"/>
          </a:xfrm>
          <a:prstGeom prst="rect">
            <a:avLst/>
          </a:prstGeom>
        </p:spPr>
        <p:txBody>
          <a:bodyPr lIns="0" tIns="0" rIns="0" bIns="0" rtlCol="0" anchor="t">
            <a:spAutoFit/>
          </a:bodyPr>
          <a:lstStyle/>
          <a:p>
            <a:pPr algn="l">
              <a:lnSpc>
                <a:spcPts val="2880"/>
              </a:lnSpc>
            </a:pPr>
            <a:r>
              <a:rPr lang="en-US" sz="2400">
                <a:solidFill>
                  <a:srgbClr val="000000"/>
                </a:solidFill>
                <a:latin typeface="IBM Plex Sans"/>
                <a:ea typeface="IBM Plex Sans"/>
                <a:cs typeface="IBM Plex Sans"/>
                <a:sym typeface="IBM Plex Sans"/>
              </a:rPr>
              <a:t>We have used Canva and Microsoft Power point for presentation.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3442710" y="3379189"/>
            <a:ext cx="11402580" cy="3176197"/>
          </a:xfrm>
          <a:prstGeom prst="rect">
            <a:avLst/>
          </a:prstGeom>
        </p:spPr>
        <p:txBody>
          <a:bodyPr lIns="0" tIns="0" rIns="0" bIns="0" rtlCol="0" anchor="t">
            <a:spAutoFit/>
          </a:bodyPr>
          <a:lstStyle/>
          <a:p>
            <a:pPr marL="0" lvl="0" indent="0" algn="ctr">
              <a:lnSpc>
                <a:spcPts val="26009"/>
              </a:lnSpc>
              <a:spcBef>
                <a:spcPct val="0"/>
              </a:spcBef>
            </a:pPr>
            <a:r>
              <a:rPr lang="en-US" sz="18577">
                <a:solidFill>
                  <a:srgbClr val="0F4662"/>
                </a:solidFill>
                <a:latin typeface="IBM Plex Sans Bold Italics"/>
                <a:ea typeface="IBM Plex Sans Bold Italics"/>
                <a:cs typeface="IBM Plex Sans Bold Italics"/>
                <a:sym typeface="IBM Plex Sans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grpSp>
        <p:nvGrpSpPr>
          <p:cNvPr id="5" name="Group 5"/>
          <p:cNvGrpSpPr/>
          <p:nvPr/>
        </p:nvGrpSpPr>
        <p:grpSpPr>
          <a:xfrm>
            <a:off x="1150251" y="1376051"/>
            <a:ext cx="16061424" cy="7706349"/>
            <a:chOff x="0" y="0"/>
            <a:chExt cx="6630192" cy="3181198"/>
          </a:xfrm>
        </p:grpSpPr>
        <p:sp>
          <p:nvSpPr>
            <p:cNvPr id="6" name="Freeform 6"/>
            <p:cNvSpPr/>
            <p:nvPr/>
          </p:nvSpPr>
          <p:spPr>
            <a:xfrm>
              <a:off x="92710" y="106680"/>
              <a:ext cx="6526052" cy="3061818"/>
            </a:xfrm>
            <a:custGeom>
              <a:avLst/>
              <a:gdLst/>
              <a:ahLst/>
              <a:cxnLst/>
              <a:rect l="l" t="t" r="r" b="b"/>
              <a:pathLst>
                <a:path w="6526052" h="3061818">
                  <a:moveTo>
                    <a:pt x="6499381" y="2872588"/>
                  </a:moveTo>
                  <a:cubicBezTo>
                    <a:pt x="6499381" y="2960218"/>
                    <a:pt x="6423181" y="3031338"/>
                    <a:pt x="6341902" y="3031338"/>
                  </a:cubicBezTo>
                  <a:lnTo>
                    <a:pt x="66040" y="3031338"/>
                  </a:lnTo>
                  <a:cubicBezTo>
                    <a:pt x="43180" y="3031338"/>
                    <a:pt x="20320" y="3026258"/>
                    <a:pt x="0" y="3017368"/>
                  </a:cubicBezTo>
                  <a:cubicBezTo>
                    <a:pt x="26670" y="3045308"/>
                    <a:pt x="63500" y="3061818"/>
                    <a:pt x="135722" y="3061818"/>
                  </a:cubicBezTo>
                  <a:lnTo>
                    <a:pt x="6380002" y="3061818"/>
                  </a:lnTo>
                  <a:cubicBezTo>
                    <a:pt x="6460012" y="3061818"/>
                    <a:pt x="6526052" y="2995778"/>
                    <a:pt x="6526052" y="2915768"/>
                  </a:cubicBezTo>
                  <a:lnTo>
                    <a:pt x="6526052" y="95250"/>
                  </a:lnTo>
                  <a:cubicBezTo>
                    <a:pt x="6526052" y="58420"/>
                    <a:pt x="6512081" y="25400"/>
                    <a:pt x="6490492" y="0"/>
                  </a:cubicBezTo>
                  <a:cubicBezTo>
                    <a:pt x="6496842" y="16510"/>
                    <a:pt x="6499381" y="34290"/>
                    <a:pt x="6499381" y="52070"/>
                  </a:cubicBezTo>
                  <a:lnTo>
                    <a:pt x="6499381" y="2872588"/>
                  </a:lnTo>
                  <a:close/>
                </a:path>
              </a:pathLst>
            </a:custGeom>
            <a:solidFill>
              <a:srgbClr val="061727"/>
            </a:solidFill>
          </p:spPr>
        </p:sp>
        <p:sp>
          <p:nvSpPr>
            <p:cNvPr id="7" name="Freeform 7"/>
            <p:cNvSpPr/>
            <p:nvPr/>
          </p:nvSpPr>
          <p:spPr>
            <a:xfrm>
              <a:off x="12700" y="12700"/>
              <a:ext cx="6565422" cy="3112618"/>
            </a:xfrm>
            <a:custGeom>
              <a:avLst/>
              <a:gdLst/>
              <a:ahLst/>
              <a:cxnLst/>
              <a:rect l="l" t="t" r="r" b="b"/>
              <a:pathLst>
                <a:path w="6565422" h="3112618">
                  <a:moveTo>
                    <a:pt x="146050" y="3112618"/>
                  </a:moveTo>
                  <a:lnTo>
                    <a:pt x="6419372" y="3112618"/>
                  </a:lnTo>
                  <a:cubicBezTo>
                    <a:pt x="6499382" y="3112618"/>
                    <a:pt x="6565422" y="3046578"/>
                    <a:pt x="6565422" y="2966568"/>
                  </a:cubicBezTo>
                  <a:lnTo>
                    <a:pt x="6565422" y="146050"/>
                  </a:lnTo>
                  <a:cubicBezTo>
                    <a:pt x="6565422" y="66040"/>
                    <a:pt x="6499382" y="0"/>
                    <a:pt x="6419372" y="0"/>
                  </a:cubicBezTo>
                  <a:lnTo>
                    <a:pt x="146050" y="0"/>
                  </a:lnTo>
                  <a:cubicBezTo>
                    <a:pt x="66040" y="0"/>
                    <a:pt x="0" y="66040"/>
                    <a:pt x="0" y="146050"/>
                  </a:cubicBezTo>
                  <a:lnTo>
                    <a:pt x="0" y="2966568"/>
                  </a:lnTo>
                  <a:cubicBezTo>
                    <a:pt x="0" y="3047848"/>
                    <a:pt x="66040" y="3112618"/>
                    <a:pt x="146050" y="3112618"/>
                  </a:cubicBezTo>
                  <a:close/>
                </a:path>
              </a:pathLst>
            </a:custGeom>
            <a:solidFill>
              <a:srgbClr val="F9CC88"/>
            </a:solidFill>
          </p:spPr>
        </p:sp>
        <p:sp>
          <p:nvSpPr>
            <p:cNvPr id="8" name="Freeform 8"/>
            <p:cNvSpPr/>
            <p:nvPr/>
          </p:nvSpPr>
          <p:spPr>
            <a:xfrm>
              <a:off x="0" y="0"/>
              <a:ext cx="6630192" cy="3181198"/>
            </a:xfrm>
            <a:custGeom>
              <a:avLst/>
              <a:gdLst/>
              <a:ahLst/>
              <a:cxnLst/>
              <a:rect l="l" t="t" r="r" b="b"/>
              <a:pathLst>
                <a:path w="6630192" h="3181198">
                  <a:moveTo>
                    <a:pt x="6566691" y="74930"/>
                  </a:moveTo>
                  <a:cubicBezTo>
                    <a:pt x="6538752" y="30480"/>
                    <a:pt x="6489222" y="0"/>
                    <a:pt x="6432072" y="0"/>
                  </a:cubicBezTo>
                  <a:lnTo>
                    <a:pt x="158750" y="0"/>
                  </a:lnTo>
                  <a:cubicBezTo>
                    <a:pt x="71120" y="0"/>
                    <a:pt x="0" y="71120"/>
                    <a:pt x="0" y="158750"/>
                  </a:cubicBezTo>
                  <a:lnTo>
                    <a:pt x="0" y="2979268"/>
                  </a:lnTo>
                  <a:cubicBezTo>
                    <a:pt x="0" y="3031338"/>
                    <a:pt x="25400" y="3077058"/>
                    <a:pt x="63500" y="3106268"/>
                  </a:cubicBezTo>
                  <a:cubicBezTo>
                    <a:pt x="91440" y="3150718"/>
                    <a:pt x="140970" y="3181198"/>
                    <a:pt x="234630" y="3181198"/>
                  </a:cubicBezTo>
                  <a:lnTo>
                    <a:pt x="6471442" y="3181198"/>
                  </a:lnTo>
                  <a:cubicBezTo>
                    <a:pt x="6559072" y="3181198"/>
                    <a:pt x="6630192" y="3110078"/>
                    <a:pt x="6630192" y="3022448"/>
                  </a:cubicBezTo>
                  <a:lnTo>
                    <a:pt x="6630192" y="201930"/>
                  </a:lnTo>
                  <a:cubicBezTo>
                    <a:pt x="6630191" y="149860"/>
                    <a:pt x="6604791" y="104140"/>
                    <a:pt x="6566691" y="74930"/>
                  </a:cubicBezTo>
                  <a:close/>
                  <a:moveTo>
                    <a:pt x="12700" y="2979268"/>
                  </a:moveTo>
                  <a:lnTo>
                    <a:pt x="12700" y="158750"/>
                  </a:lnTo>
                  <a:cubicBezTo>
                    <a:pt x="12700" y="78740"/>
                    <a:pt x="78740" y="12700"/>
                    <a:pt x="158750" y="12700"/>
                  </a:cubicBezTo>
                  <a:lnTo>
                    <a:pt x="6432072" y="12700"/>
                  </a:lnTo>
                  <a:cubicBezTo>
                    <a:pt x="6512082" y="12700"/>
                    <a:pt x="6578122" y="78740"/>
                    <a:pt x="6578122" y="158750"/>
                  </a:cubicBezTo>
                  <a:lnTo>
                    <a:pt x="6578122" y="2979268"/>
                  </a:lnTo>
                  <a:cubicBezTo>
                    <a:pt x="6578122" y="3059278"/>
                    <a:pt x="6512082" y="3125318"/>
                    <a:pt x="6432072" y="3125318"/>
                  </a:cubicBezTo>
                  <a:lnTo>
                    <a:pt x="158750" y="3125318"/>
                  </a:lnTo>
                  <a:cubicBezTo>
                    <a:pt x="78740" y="3125318"/>
                    <a:pt x="12700" y="3060548"/>
                    <a:pt x="12700" y="2979268"/>
                  </a:cubicBezTo>
                  <a:close/>
                  <a:moveTo>
                    <a:pt x="6618762" y="3022448"/>
                  </a:moveTo>
                  <a:cubicBezTo>
                    <a:pt x="6618762" y="3102458"/>
                    <a:pt x="6551452" y="3168498"/>
                    <a:pt x="6471442" y="3168498"/>
                  </a:cubicBezTo>
                  <a:lnTo>
                    <a:pt x="234630" y="3168498"/>
                  </a:lnTo>
                  <a:cubicBezTo>
                    <a:pt x="157480" y="3168498"/>
                    <a:pt x="120650" y="3151988"/>
                    <a:pt x="93980" y="3124048"/>
                  </a:cubicBezTo>
                  <a:cubicBezTo>
                    <a:pt x="114300" y="3132938"/>
                    <a:pt x="135890" y="3138018"/>
                    <a:pt x="160020" y="3138018"/>
                  </a:cubicBezTo>
                  <a:lnTo>
                    <a:pt x="6433342" y="3138018"/>
                  </a:lnTo>
                  <a:cubicBezTo>
                    <a:pt x="6520972" y="3138018"/>
                    <a:pt x="6592092" y="3066898"/>
                    <a:pt x="6592092" y="2979268"/>
                  </a:cubicBezTo>
                  <a:lnTo>
                    <a:pt x="6592092" y="158750"/>
                  </a:lnTo>
                  <a:cubicBezTo>
                    <a:pt x="6592092" y="140970"/>
                    <a:pt x="6588282" y="123190"/>
                    <a:pt x="6583202" y="106680"/>
                  </a:cubicBezTo>
                  <a:cubicBezTo>
                    <a:pt x="6604792" y="132080"/>
                    <a:pt x="6618762" y="165100"/>
                    <a:pt x="6618762" y="201930"/>
                  </a:cubicBezTo>
                  <a:lnTo>
                    <a:pt x="6618762" y="3022448"/>
                  </a:lnTo>
                  <a:close/>
                </a:path>
              </a:pathLst>
            </a:custGeom>
            <a:solidFill>
              <a:srgbClr val="38455D"/>
            </a:solidFill>
          </p:spPr>
        </p:sp>
      </p:grpSp>
      <p:grpSp>
        <p:nvGrpSpPr>
          <p:cNvPr id="9" name="Group 9"/>
          <p:cNvGrpSpPr/>
          <p:nvPr/>
        </p:nvGrpSpPr>
        <p:grpSpPr>
          <a:xfrm>
            <a:off x="1720665" y="3996582"/>
            <a:ext cx="2600848" cy="2600837"/>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7265" b="-7265"/>
              </a:stretch>
            </a:blipFill>
          </p:spPr>
        </p:sp>
      </p:grpSp>
      <p:grpSp>
        <p:nvGrpSpPr>
          <p:cNvPr id="11" name="Group 11"/>
          <p:cNvGrpSpPr/>
          <p:nvPr/>
        </p:nvGrpSpPr>
        <p:grpSpPr>
          <a:xfrm>
            <a:off x="5682665" y="4015632"/>
            <a:ext cx="2600848" cy="2600837"/>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8031" b="-8031"/>
              </a:stretch>
            </a:blipFill>
          </p:spPr>
        </p:sp>
      </p:grpSp>
      <p:grpSp>
        <p:nvGrpSpPr>
          <p:cNvPr id="13" name="Group 13"/>
          <p:cNvGrpSpPr/>
          <p:nvPr/>
        </p:nvGrpSpPr>
        <p:grpSpPr>
          <a:xfrm>
            <a:off x="9770635" y="3996582"/>
            <a:ext cx="2600848" cy="2600837"/>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9479" b="-9479"/>
              </a:stretch>
            </a:blipFill>
          </p:spPr>
        </p:sp>
      </p:grpSp>
      <p:grpSp>
        <p:nvGrpSpPr>
          <p:cNvPr id="15" name="Group 15"/>
          <p:cNvGrpSpPr/>
          <p:nvPr/>
        </p:nvGrpSpPr>
        <p:grpSpPr>
          <a:xfrm>
            <a:off x="13896125" y="3996582"/>
            <a:ext cx="2600848" cy="260083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sp>
        <p:nvSpPr>
          <p:cNvPr id="17" name="TextBox 17"/>
          <p:cNvSpPr txBox="1"/>
          <p:nvPr/>
        </p:nvSpPr>
        <p:spPr>
          <a:xfrm>
            <a:off x="3616852" y="1499876"/>
            <a:ext cx="11073347" cy="1974850"/>
          </a:xfrm>
          <a:prstGeom prst="rect">
            <a:avLst/>
          </a:prstGeom>
        </p:spPr>
        <p:txBody>
          <a:bodyPr lIns="0" tIns="0" rIns="0" bIns="0" rtlCol="0" anchor="t">
            <a:spAutoFit/>
          </a:bodyPr>
          <a:lstStyle/>
          <a:p>
            <a:pPr algn="ctr">
              <a:lnSpc>
                <a:spcPts val="7700"/>
              </a:lnSpc>
            </a:pPr>
            <a:r>
              <a:rPr lang="en-US" sz="7000" spc="-210">
                <a:solidFill>
                  <a:srgbClr val="0B4E7C"/>
                </a:solidFill>
                <a:latin typeface="JetBrains Mono Ultra-Bold"/>
                <a:ea typeface="JetBrains Mono Ultra-Bold"/>
                <a:cs typeface="JetBrains Mono Ultra-Bold"/>
                <a:sym typeface="JetBrains Mono Ultra-Bold"/>
              </a:rPr>
              <a:t>Meet The Member of Team Data Squad</a:t>
            </a:r>
          </a:p>
        </p:txBody>
      </p:sp>
      <p:sp>
        <p:nvSpPr>
          <p:cNvPr id="18" name="TextBox 18"/>
          <p:cNvSpPr txBox="1"/>
          <p:nvPr/>
        </p:nvSpPr>
        <p:spPr>
          <a:xfrm>
            <a:off x="1298187" y="7905707"/>
            <a:ext cx="3445805" cy="343124"/>
          </a:xfrm>
          <a:prstGeom prst="rect">
            <a:avLst/>
          </a:prstGeom>
        </p:spPr>
        <p:txBody>
          <a:bodyPr lIns="0" tIns="0" rIns="0" bIns="0" rtlCol="0" anchor="t">
            <a:spAutoFit/>
          </a:bodyPr>
          <a:lstStyle/>
          <a:p>
            <a:pPr algn="ctr">
              <a:lnSpc>
                <a:spcPts val="2640"/>
              </a:lnSpc>
            </a:pPr>
            <a:r>
              <a:rPr lang="en-US" sz="2400" spc="120" dirty="0">
                <a:solidFill>
                  <a:srgbClr val="000000"/>
                </a:solidFill>
                <a:latin typeface="JetBrains Mono Medium"/>
                <a:ea typeface="JetBrains Mono Medium"/>
                <a:cs typeface="JetBrains Mono Medium"/>
                <a:sym typeface="JetBrains Mono Medium"/>
              </a:rPr>
              <a:t>Member</a:t>
            </a:r>
          </a:p>
        </p:txBody>
      </p:sp>
      <p:sp>
        <p:nvSpPr>
          <p:cNvPr id="19" name="TextBox 19"/>
          <p:cNvSpPr txBox="1"/>
          <p:nvPr/>
        </p:nvSpPr>
        <p:spPr>
          <a:xfrm>
            <a:off x="5491096" y="7905707"/>
            <a:ext cx="2983986"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0" name="TextBox 20"/>
          <p:cNvSpPr txBox="1"/>
          <p:nvPr/>
        </p:nvSpPr>
        <p:spPr>
          <a:xfrm>
            <a:off x="13854771" y="7905707"/>
            <a:ext cx="2810804"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1" name="TextBox 21"/>
          <p:cNvSpPr txBox="1"/>
          <p:nvPr/>
        </p:nvSpPr>
        <p:spPr>
          <a:xfrm>
            <a:off x="8882043" y="7905707"/>
            <a:ext cx="4473283"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2" name="TextBox 22"/>
          <p:cNvSpPr txBox="1"/>
          <p:nvPr/>
        </p:nvSpPr>
        <p:spPr>
          <a:xfrm>
            <a:off x="1298187" y="7366579"/>
            <a:ext cx="3445805"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ABHAY KUMAR</a:t>
            </a:r>
          </a:p>
        </p:txBody>
      </p:sp>
      <p:sp>
        <p:nvSpPr>
          <p:cNvPr id="23" name="TextBox 23"/>
          <p:cNvSpPr txBox="1"/>
          <p:nvPr/>
        </p:nvSpPr>
        <p:spPr>
          <a:xfrm>
            <a:off x="5491096" y="7366579"/>
            <a:ext cx="2983986"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SANOJ KUMAR</a:t>
            </a:r>
          </a:p>
        </p:txBody>
      </p:sp>
      <p:sp>
        <p:nvSpPr>
          <p:cNvPr id="24" name="TextBox 24"/>
          <p:cNvSpPr txBox="1"/>
          <p:nvPr/>
        </p:nvSpPr>
        <p:spPr>
          <a:xfrm>
            <a:off x="13854771" y="7366579"/>
            <a:ext cx="2810804"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KIRTI SINHA</a:t>
            </a:r>
          </a:p>
        </p:txBody>
      </p:sp>
      <p:sp>
        <p:nvSpPr>
          <p:cNvPr id="25" name="TextBox 25"/>
          <p:cNvSpPr txBox="1"/>
          <p:nvPr/>
        </p:nvSpPr>
        <p:spPr>
          <a:xfrm>
            <a:off x="9395782" y="7366579"/>
            <a:ext cx="3445805"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ANKIT KUMAR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4186717" y="3947592"/>
            <a:ext cx="10488623" cy="2720975"/>
          </a:xfrm>
          <a:prstGeom prst="rect">
            <a:avLst/>
          </a:prstGeom>
        </p:spPr>
        <p:txBody>
          <a:bodyPr lIns="0" tIns="0" rIns="0" bIns="0" rtlCol="0" anchor="t">
            <a:spAutoFit/>
          </a:bodyPr>
          <a:lstStyle/>
          <a:p>
            <a:pPr marL="0" lvl="0" indent="0" algn="ctr">
              <a:lnSpc>
                <a:spcPts val="4419"/>
              </a:lnSpc>
            </a:pPr>
            <a:r>
              <a:rPr lang="en-US" sz="2599">
                <a:solidFill>
                  <a:srgbClr val="0F4662"/>
                </a:solidFill>
                <a:latin typeface="IBM Plex Sans Bold"/>
                <a:ea typeface="IBM Plex Sans Bold"/>
                <a:cs typeface="IBM Plex Sans Bold"/>
                <a:sym typeface="IBM Plex Sans Bold"/>
              </a:rPr>
              <a:t>This project aims to leverage data analysis and linear regression techniques to analyze historical flood data and predict future flood events. By identifying patterns and relationships in the data, the project seeks to provide actionable insights for early warning systems and disaster preparedness.</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0184"/>
            <a:ext cx="8048163"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TextBox 5"/>
          <p:cNvSpPr txBox="1"/>
          <p:nvPr/>
        </p:nvSpPr>
        <p:spPr>
          <a:xfrm>
            <a:off x="1503758" y="171450"/>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OBJECTIVE</a:t>
            </a:r>
          </a:p>
        </p:txBody>
      </p:sp>
      <p:sp>
        <p:nvSpPr>
          <p:cNvPr id="6" name="Freeform 6"/>
          <p:cNvSpPr/>
          <p:nvPr/>
        </p:nvSpPr>
        <p:spPr>
          <a:xfrm>
            <a:off x="9607331" y="5695421"/>
            <a:ext cx="5493705" cy="3705754"/>
          </a:xfrm>
          <a:custGeom>
            <a:avLst/>
            <a:gdLst/>
            <a:ahLst/>
            <a:cxnLst/>
            <a:rect l="l" t="t" r="r" b="b"/>
            <a:pathLst>
              <a:path w="5493705" h="3705754">
                <a:moveTo>
                  <a:pt x="0" y="0"/>
                </a:moveTo>
                <a:lnTo>
                  <a:pt x="5493705" y="0"/>
                </a:lnTo>
                <a:lnTo>
                  <a:pt x="5493705" y="3705754"/>
                </a:lnTo>
                <a:lnTo>
                  <a:pt x="0" y="37057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12192259" y="1827770"/>
            <a:ext cx="5324216" cy="3591426"/>
          </a:xfrm>
          <a:custGeom>
            <a:avLst/>
            <a:gdLst/>
            <a:ahLst/>
            <a:cxnLst/>
            <a:rect l="l" t="t" r="r" b="b"/>
            <a:pathLst>
              <a:path w="5324216" h="3591426">
                <a:moveTo>
                  <a:pt x="0" y="0"/>
                </a:moveTo>
                <a:lnTo>
                  <a:pt x="5324216" y="0"/>
                </a:lnTo>
                <a:lnTo>
                  <a:pt x="5324216" y="3591426"/>
                </a:lnTo>
                <a:lnTo>
                  <a:pt x="0" y="35914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517783" y="1827770"/>
            <a:ext cx="5324216" cy="3591426"/>
          </a:xfrm>
          <a:custGeom>
            <a:avLst/>
            <a:gdLst/>
            <a:ahLst/>
            <a:cxnLst/>
            <a:rect l="l" t="t" r="r" b="b"/>
            <a:pathLst>
              <a:path w="5324216" h="3591426">
                <a:moveTo>
                  <a:pt x="0" y="0"/>
                </a:moveTo>
                <a:lnTo>
                  <a:pt x="5324217" y="0"/>
                </a:lnTo>
                <a:lnTo>
                  <a:pt x="5324217" y="3591426"/>
                </a:lnTo>
                <a:lnTo>
                  <a:pt x="0" y="35914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40161" y="3004311"/>
            <a:ext cx="4879462" cy="2358659"/>
          </a:xfrm>
          <a:prstGeom prst="rect">
            <a:avLst/>
          </a:prstGeom>
        </p:spPr>
        <p:txBody>
          <a:bodyPr lIns="0" tIns="0" rIns="0" bIns="0" rtlCol="0" anchor="t">
            <a:spAutoFit/>
          </a:bodyPr>
          <a:lstStyle/>
          <a:p>
            <a:pPr algn="l">
              <a:lnSpc>
                <a:spcPts val="3079"/>
              </a:lnSpc>
            </a:pPr>
            <a:r>
              <a:rPr lang="en-US" sz="2199" dirty="0">
                <a:solidFill>
                  <a:srgbClr val="FFFFFF"/>
                </a:solidFill>
                <a:latin typeface="Canva Sans"/>
                <a:ea typeface="Canva Sans"/>
                <a:cs typeface="Canva Sans"/>
                <a:sym typeface="Canva Sans"/>
              </a:rPr>
              <a:t>Gather and preprocess relevant data sets that influence flood occurrences, such as precipitation levels, river discharge rates, soil moisture content, and historical flood records.</a:t>
            </a:r>
          </a:p>
        </p:txBody>
      </p:sp>
      <p:sp>
        <p:nvSpPr>
          <p:cNvPr id="10" name="TextBox 10"/>
          <p:cNvSpPr txBox="1"/>
          <p:nvPr/>
        </p:nvSpPr>
        <p:spPr>
          <a:xfrm>
            <a:off x="12354184" y="3060045"/>
            <a:ext cx="5197233" cy="1126001"/>
          </a:xfrm>
          <a:prstGeom prst="rect">
            <a:avLst/>
          </a:prstGeom>
        </p:spPr>
        <p:txBody>
          <a:bodyPr lIns="0" tIns="0" rIns="0" bIns="0" rtlCol="0" anchor="t">
            <a:spAutoFit/>
          </a:bodyPr>
          <a:lstStyle/>
          <a:p>
            <a:pPr marL="0" lvl="0" indent="0" algn="l">
              <a:lnSpc>
                <a:spcPts val="3036"/>
              </a:lnSpc>
            </a:pPr>
            <a:r>
              <a:rPr lang="en-US" sz="2169">
                <a:solidFill>
                  <a:srgbClr val="FFFFFF"/>
                </a:solidFill>
                <a:latin typeface="Canva Sans Medium"/>
                <a:ea typeface="Canva Sans Medium"/>
                <a:cs typeface="Canva Sans Medium"/>
                <a:sym typeface="Canva Sans Medium"/>
              </a:rPr>
              <a:t>Build and train a linear regression model using historical flood data to predict future flood events.</a:t>
            </a:r>
          </a:p>
        </p:txBody>
      </p:sp>
      <p:sp>
        <p:nvSpPr>
          <p:cNvPr id="11" name="TextBox 11"/>
          <p:cNvSpPr txBox="1"/>
          <p:nvPr/>
        </p:nvSpPr>
        <p:spPr>
          <a:xfrm>
            <a:off x="9704553" y="6820816"/>
            <a:ext cx="5248247" cy="2325370"/>
          </a:xfrm>
          <a:prstGeom prst="rect">
            <a:avLst/>
          </a:prstGeom>
        </p:spPr>
        <p:txBody>
          <a:bodyPr lIns="0" tIns="0" rIns="0" bIns="0" rtlCol="0" anchor="t">
            <a:spAutoFit/>
          </a:bodyPr>
          <a:lstStyle/>
          <a:p>
            <a:pPr marL="0" lvl="0" indent="0" algn="l">
              <a:lnSpc>
                <a:spcPts val="3079"/>
              </a:lnSpc>
            </a:pPr>
            <a:r>
              <a:rPr lang="en-US" sz="2199">
                <a:solidFill>
                  <a:srgbClr val="FFFFFF"/>
                </a:solidFill>
                <a:latin typeface="Canva Sans Medium"/>
                <a:ea typeface="Canva Sans Medium"/>
                <a:cs typeface="Canva Sans Medium"/>
                <a:sym typeface="Canva Sans Medium"/>
              </a:rPr>
              <a:t>Develop visualization tools and reports to communicate the model's predictions and insights to stakeholders, including disaster management authorities and local communities.</a:t>
            </a:r>
          </a:p>
        </p:txBody>
      </p:sp>
      <p:sp>
        <p:nvSpPr>
          <p:cNvPr id="12" name="Freeform 12"/>
          <p:cNvSpPr/>
          <p:nvPr/>
        </p:nvSpPr>
        <p:spPr>
          <a:xfrm>
            <a:off x="6398544" y="1827770"/>
            <a:ext cx="5267734" cy="3553326"/>
          </a:xfrm>
          <a:custGeom>
            <a:avLst/>
            <a:gdLst/>
            <a:ahLst/>
            <a:cxnLst/>
            <a:rect l="l" t="t" r="r" b="b"/>
            <a:pathLst>
              <a:path w="5267734" h="3553326">
                <a:moveTo>
                  <a:pt x="0" y="0"/>
                </a:moveTo>
                <a:lnTo>
                  <a:pt x="5267734" y="0"/>
                </a:lnTo>
                <a:lnTo>
                  <a:pt x="5267734" y="3553326"/>
                </a:lnTo>
                <a:lnTo>
                  <a:pt x="0" y="355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3" name="TextBox 13"/>
          <p:cNvSpPr txBox="1"/>
          <p:nvPr/>
        </p:nvSpPr>
        <p:spPr>
          <a:xfrm>
            <a:off x="6815525" y="2147723"/>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4" name="TextBox 14"/>
          <p:cNvSpPr txBox="1"/>
          <p:nvPr/>
        </p:nvSpPr>
        <p:spPr>
          <a:xfrm>
            <a:off x="6571635" y="3016866"/>
            <a:ext cx="5144730" cy="1934845"/>
          </a:xfrm>
          <a:prstGeom prst="rect">
            <a:avLst/>
          </a:prstGeom>
        </p:spPr>
        <p:txBody>
          <a:bodyPr lIns="0" tIns="0" rIns="0" bIns="0" rtlCol="0" anchor="t">
            <a:spAutoFit/>
          </a:bodyPr>
          <a:lstStyle/>
          <a:p>
            <a:pPr marL="0" lvl="0" indent="0" algn="l">
              <a:lnSpc>
                <a:spcPts val="3079"/>
              </a:lnSpc>
            </a:pPr>
            <a:r>
              <a:rPr lang="en-US" sz="2199">
                <a:solidFill>
                  <a:srgbClr val="FFFFFF"/>
                </a:solidFill>
                <a:latin typeface="Canva Sans"/>
                <a:ea typeface="Canva Sans"/>
                <a:cs typeface="Canva Sans"/>
                <a:sym typeface="Canva Sans"/>
              </a:rPr>
              <a:t>Identify and select significant features that contribute to flooding, transforming raw data into meaningful inputs for the predictive model.</a:t>
            </a:r>
          </a:p>
        </p:txBody>
      </p:sp>
      <p:sp>
        <p:nvSpPr>
          <p:cNvPr id="15" name="Freeform 15"/>
          <p:cNvSpPr/>
          <p:nvPr/>
        </p:nvSpPr>
        <p:spPr>
          <a:xfrm>
            <a:off x="3159957" y="5695421"/>
            <a:ext cx="5479585" cy="3696229"/>
          </a:xfrm>
          <a:custGeom>
            <a:avLst/>
            <a:gdLst/>
            <a:ahLst/>
            <a:cxnLst/>
            <a:rect l="l" t="t" r="r" b="b"/>
            <a:pathLst>
              <a:path w="5479585" h="3696229">
                <a:moveTo>
                  <a:pt x="0" y="0"/>
                </a:moveTo>
                <a:lnTo>
                  <a:pt x="5479585" y="0"/>
                </a:lnTo>
                <a:lnTo>
                  <a:pt x="5479585" y="3696229"/>
                </a:lnTo>
                <a:lnTo>
                  <a:pt x="0" y="3696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TextBox 16"/>
          <p:cNvSpPr txBox="1"/>
          <p:nvPr/>
        </p:nvSpPr>
        <p:spPr>
          <a:xfrm>
            <a:off x="3512105" y="6897235"/>
            <a:ext cx="4775289" cy="1544320"/>
          </a:xfrm>
          <a:prstGeom prst="rect">
            <a:avLst/>
          </a:prstGeom>
        </p:spPr>
        <p:txBody>
          <a:bodyPr lIns="0" tIns="0" rIns="0" bIns="0" rtlCol="0" anchor="t">
            <a:spAutoFit/>
          </a:bodyPr>
          <a:lstStyle/>
          <a:p>
            <a:pPr algn="l">
              <a:lnSpc>
                <a:spcPts val="3079"/>
              </a:lnSpc>
            </a:pPr>
            <a:r>
              <a:rPr lang="en-US" sz="2199">
                <a:solidFill>
                  <a:srgbClr val="FFFFFF"/>
                </a:solidFill>
                <a:latin typeface="Canva Sans"/>
                <a:ea typeface="Canva Sans"/>
                <a:cs typeface="Canva Sans"/>
                <a:sym typeface="Canva Sans"/>
              </a:rPr>
              <a:t> Validate the model's accuracy using various statistical metrics and test its predictive capabilities on unseen data.</a:t>
            </a:r>
          </a:p>
        </p:txBody>
      </p:sp>
      <p:sp>
        <p:nvSpPr>
          <p:cNvPr id="17" name="TextBox 17"/>
          <p:cNvSpPr txBox="1"/>
          <p:nvPr/>
        </p:nvSpPr>
        <p:spPr>
          <a:xfrm>
            <a:off x="517783" y="203414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18" name="TextBox 18"/>
          <p:cNvSpPr txBox="1"/>
          <p:nvPr/>
        </p:nvSpPr>
        <p:spPr>
          <a:xfrm>
            <a:off x="12865266" y="2147723"/>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9" name="TextBox 19"/>
          <p:cNvSpPr txBox="1"/>
          <p:nvPr/>
        </p:nvSpPr>
        <p:spPr>
          <a:xfrm>
            <a:off x="3488538" y="5999980"/>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20" name="TextBox 20"/>
          <p:cNvSpPr txBox="1"/>
          <p:nvPr/>
        </p:nvSpPr>
        <p:spPr>
          <a:xfrm>
            <a:off x="9863584" y="5923561"/>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
        <p:nvSpPr>
          <p:cNvPr id="21" name="TextBox 21"/>
          <p:cNvSpPr txBox="1"/>
          <p:nvPr/>
        </p:nvSpPr>
        <p:spPr>
          <a:xfrm>
            <a:off x="2000286" y="2039225"/>
            <a:ext cx="2976502" cy="78930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Data Collection and Preprocessing:</a:t>
            </a:r>
          </a:p>
        </p:txBody>
      </p:sp>
      <p:sp>
        <p:nvSpPr>
          <p:cNvPr id="22" name="TextBox 22"/>
          <p:cNvSpPr txBox="1"/>
          <p:nvPr/>
        </p:nvSpPr>
        <p:spPr>
          <a:xfrm>
            <a:off x="8004498" y="2344573"/>
            <a:ext cx="2976502"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Feature Engineering:</a:t>
            </a:r>
          </a:p>
        </p:txBody>
      </p:sp>
      <p:sp>
        <p:nvSpPr>
          <p:cNvPr id="23" name="TextBox 23"/>
          <p:cNvSpPr txBox="1"/>
          <p:nvPr/>
        </p:nvSpPr>
        <p:spPr>
          <a:xfrm>
            <a:off x="13887432" y="2344573"/>
            <a:ext cx="3137238"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Model Development: </a:t>
            </a:r>
          </a:p>
        </p:txBody>
      </p:sp>
      <p:sp>
        <p:nvSpPr>
          <p:cNvPr id="24" name="TextBox 24"/>
          <p:cNvSpPr txBox="1"/>
          <p:nvPr/>
        </p:nvSpPr>
        <p:spPr>
          <a:xfrm>
            <a:off x="4510703" y="6196830"/>
            <a:ext cx="3493795"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Validation and Testing:</a:t>
            </a:r>
          </a:p>
        </p:txBody>
      </p:sp>
      <p:sp>
        <p:nvSpPr>
          <p:cNvPr id="25" name="TextBox 25"/>
          <p:cNvSpPr txBox="1"/>
          <p:nvPr/>
        </p:nvSpPr>
        <p:spPr>
          <a:xfrm>
            <a:off x="10819075" y="6196830"/>
            <a:ext cx="4175180"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Visualization and Reporting: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Freeform 5"/>
          <p:cNvSpPr/>
          <p:nvPr/>
        </p:nvSpPr>
        <p:spPr>
          <a:xfrm>
            <a:off x="962025" y="2546587"/>
            <a:ext cx="7830352" cy="6919183"/>
          </a:xfrm>
          <a:custGeom>
            <a:avLst/>
            <a:gdLst/>
            <a:ahLst/>
            <a:cxnLst/>
            <a:rect l="l" t="t" r="r" b="b"/>
            <a:pathLst>
              <a:path w="7830352" h="6919183">
                <a:moveTo>
                  <a:pt x="0" y="0"/>
                </a:moveTo>
                <a:lnTo>
                  <a:pt x="7830352" y="0"/>
                </a:lnTo>
                <a:lnTo>
                  <a:pt x="7830352" y="6919183"/>
                </a:lnTo>
                <a:lnTo>
                  <a:pt x="0" y="69191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TextBox 6"/>
          <p:cNvSpPr txBox="1"/>
          <p:nvPr/>
        </p:nvSpPr>
        <p:spPr>
          <a:xfrm>
            <a:off x="4146383" y="188073"/>
            <a:ext cx="9995233" cy="1279609"/>
          </a:xfrm>
          <a:prstGeom prst="rect">
            <a:avLst/>
          </a:prstGeom>
        </p:spPr>
        <p:txBody>
          <a:bodyPr lIns="0" tIns="0" rIns="0" bIns="0" rtlCol="0" anchor="t">
            <a:spAutoFit/>
          </a:bodyPr>
          <a:lstStyle/>
          <a:p>
            <a:pPr marL="0" lvl="0" indent="0" algn="ctr">
              <a:lnSpc>
                <a:spcPts val="7820"/>
              </a:lnSpc>
            </a:pPr>
            <a:r>
              <a:rPr lang="en-US" sz="8146" spc="-488">
                <a:solidFill>
                  <a:srgbClr val="0B4E7C"/>
                </a:solidFill>
                <a:latin typeface="Rustic Printed"/>
                <a:ea typeface="Rustic Printed"/>
                <a:cs typeface="Rustic Printed"/>
                <a:sym typeface="Rustic Printed"/>
              </a:rPr>
              <a:t>PROBLEM IDENTIFICATION</a:t>
            </a:r>
          </a:p>
        </p:txBody>
      </p:sp>
      <p:sp>
        <p:nvSpPr>
          <p:cNvPr id="7" name="TextBox 7"/>
          <p:cNvSpPr txBox="1"/>
          <p:nvPr/>
        </p:nvSpPr>
        <p:spPr>
          <a:xfrm>
            <a:off x="1508908" y="1439107"/>
            <a:ext cx="6915886" cy="991517"/>
          </a:xfrm>
          <a:prstGeom prst="rect">
            <a:avLst/>
          </a:prstGeom>
        </p:spPr>
        <p:txBody>
          <a:bodyPr lIns="0" tIns="0" rIns="0" bIns="0" rtlCol="0" anchor="t">
            <a:spAutoFit/>
          </a:bodyPr>
          <a:lstStyle/>
          <a:p>
            <a:pPr marL="0" lvl="0" indent="0" algn="ctr">
              <a:lnSpc>
                <a:spcPts val="6093"/>
              </a:lnSpc>
              <a:spcBef>
                <a:spcPct val="0"/>
              </a:spcBef>
            </a:pPr>
            <a:r>
              <a:rPr lang="en-US" sz="6347" spc="-380">
                <a:solidFill>
                  <a:srgbClr val="0B4E7C"/>
                </a:solidFill>
                <a:latin typeface="Rustic Printed"/>
                <a:ea typeface="Rustic Printed"/>
                <a:cs typeface="Rustic Printed"/>
                <a:sym typeface="Rustic Printed"/>
              </a:rPr>
              <a:t>PROBLEM STATEMENT</a:t>
            </a:r>
          </a:p>
        </p:txBody>
      </p:sp>
      <p:sp>
        <p:nvSpPr>
          <p:cNvPr id="8" name="TextBox 8"/>
          <p:cNvSpPr txBox="1"/>
          <p:nvPr/>
        </p:nvSpPr>
        <p:spPr>
          <a:xfrm>
            <a:off x="1282086" y="2888199"/>
            <a:ext cx="7142708" cy="5857130"/>
          </a:xfrm>
          <a:prstGeom prst="rect">
            <a:avLst/>
          </a:prstGeom>
        </p:spPr>
        <p:txBody>
          <a:bodyPr lIns="0" tIns="0" rIns="0" bIns="0" rtlCol="0" anchor="t">
            <a:spAutoFit/>
          </a:bodyPr>
          <a:lstStyle/>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Flooding poses a severe threat to communities worldwide, leading to devastating consequences. Despite advancements in technology and meteorology, accurately predicting flood events remains challenging due to the complex interplay of various climatic and environmental factors. </a:t>
            </a:r>
          </a:p>
          <a:p>
            <a:pPr algn="just">
              <a:lnSpc>
                <a:spcPts val="3300"/>
              </a:lnSpc>
            </a:pPr>
            <a:endParaRPr lang="en-US" sz="2308">
              <a:solidFill>
                <a:srgbClr val="FFFFFF"/>
              </a:solidFill>
              <a:latin typeface="Canva Sans Medium"/>
              <a:ea typeface="Canva Sans Medium"/>
              <a:cs typeface="Canva Sans Medium"/>
              <a:sym typeface="Canva Sans Medium"/>
            </a:endParaRPr>
          </a:p>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This project addresses the need for a more reliable and data-driven approach to flood prediction, focusing on linear regression to model and forecast flood occurrences based on historical data and relevant predictors.</a:t>
            </a:r>
          </a:p>
        </p:txBody>
      </p:sp>
      <p:sp>
        <p:nvSpPr>
          <p:cNvPr id="9" name="Freeform 9"/>
          <p:cNvSpPr/>
          <p:nvPr/>
        </p:nvSpPr>
        <p:spPr>
          <a:xfrm>
            <a:off x="9616901" y="2546587"/>
            <a:ext cx="7830352" cy="6919183"/>
          </a:xfrm>
          <a:custGeom>
            <a:avLst/>
            <a:gdLst/>
            <a:ahLst/>
            <a:cxnLst/>
            <a:rect l="l" t="t" r="r" b="b"/>
            <a:pathLst>
              <a:path w="7830352" h="6919183">
                <a:moveTo>
                  <a:pt x="0" y="0"/>
                </a:moveTo>
                <a:lnTo>
                  <a:pt x="7830351" y="0"/>
                </a:lnTo>
                <a:lnTo>
                  <a:pt x="7830351" y="6919183"/>
                </a:lnTo>
                <a:lnTo>
                  <a:pt x="0" y="69191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TextBox 10"/>
          <p:cNvSpPr txBox="1"/>
          <p:nvPr/>
        </p:nvSpPr>
        <p:spPr>
          <a:xfrm>
            <a:off x="9616901" y="1512908"/>
            <a:ext cx="7498661" cy="85344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0B4E7C"/>
                </a:solidFill>
                <a:latin typeface="Rustic Printed"/>
                <a:ea typeface="Rustic Printed"/>
                <a:cs typeface="Rustic Printed"/>
                <a:sym typeface="Rustic Printed"/>
              </a:rPr>
              <a:t>SIGNIFICANCE OF PROBLEM</a:t>
            </a:r>
          </a:p>
        </p:txBody>
      </p:sp>
      <p:sp>
        <p:nvSpPr>
          <p:cNvPr id="11" name="TextBox 11"/>
          <p:cNvSpPr txBox="1"/>
          <p:nvPr/>
        </p:nvSpPr>
        <p:spPr>
          <a:xfrm>
            <a:off x="9891143" y="2888199"/>
            <a:ext cx="7281867" cy="4599830"/>
          </a:xfrm>
          <a:prstGeom prst="rect">
            <a:avLst/>
          </a:prstGeom>
        </p:spPr>
        <p:txBody>
          <a:bodyPr lIns="0" tIns="0" rIns="0" bIns="0" rtlCol="0" anchor="t">
            <a:spAutoFit/>
          </a:bodyPr>
          <a:lstStyle/>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Accurately predicting floods is crucial for minimizing economic losses, environmental damage, and human casualties. Traditional methods often fall short, necessitating advanced data-driven approaches. </a:t>
            </a:r>
          </a:p>
          <a:p>
            <a:pPr algn="just">
              <a:lnSpc>
                <a:spcPts val="3300"/>
              </a:lnSpc>
            </a:pPr>
            <a:endParaRPr lang="en-US" sz="2308">
              <a:solidFill>
                <a:srgbClr val="FFFFFF"/>
              </a:solidFill>
              <a:latin typeface="Canva Sans Medium"/>
              <a:ea typeface="Canva Sans Medium"/>
              <a:cs typeface="Canva Sans Medium"/>
              <a:sym typeface="Canva Sans Medium"/>
            </a:endParaRPr>
          </a:p>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This project aims to enhance flood prediction accuracy, supporting better disaster preparedness, early warning systems, and informed policy decisions, ultimately safeguarding communities and resources.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575086" y="2062541"/>
            <a:ext cx="5594448" cy="5841012"/>
            <a:chOff x="0" y="0"/>
            <a:chExt cx="2309401" cy="2411183"/>
          </a:xfrm>
        </p:grpSpPr>
        <p:sp>
          <p:nvSpPr>
            <p:cNvPr id="3" name="Freeform 3"/>
            <p:cNvSpPr/>
            <p:nvPr/>
          </p:nvSpPr>
          <p:spPr>
            <a:xfrm>
              <a:off x="92710" y="106680"/>
              <a:ext cx="2205261" cy="2291803"/>
            </a:xfrm>
            <a:custGeom>
              <a:avLst/>
              <a:gdLst/>
              <a:ahLst/>
              <a:cxnLst/>
              <a:rect l="l" t="t" r="r" b="b"/>
              <a:pathLst>
                <a:path w="2205261" h="2291803">
                  <a:moveTo>
                    <a:pt x="2178591" y="2102573"/>
                  </a:moveTo>
                  <a:cubicBezTo>
                    <a:pt x="2178591" y="2190203"/>
                    <a:pt x="2102391" y="2261323"/>
                    <a:pt x="2021111" y="2261323"/>
                  </a:cubicBezTo>
                  <a:lnTo>
                    <a:pt x="66040" y="2261323"/>
                  </a:lnTo>
                  <a:cubicBezTo>
                    <a:pt x="43180" y="2261323"/>
                    <a:pt x="20320" y="2256243"/>
                    <a:pt x="0" y="2247353"/>
                  </a:cubicBezTo>
                  <a:cubicBezTo>
                    <a:pt x="26670" y="2275293"/>
                    <a:pt x="63500" y="2291803"/>
                    <a:pt x="108183" y="2291803"/>
                  </a:cubicBezTo>
                  <a:lnTo>
                    <a:pt x="2059211" y="2291803"/>
                  </a:lnTo>
                  <a:cubicBezTo>
                    <a:pt x="2139221" y="2291803"/>
                    <a:pt x="2205261" y="2225763"/>
                    <a:pt x="2205261" y="2145753"/>
                  </a:cubicBezTo>
                  <a:lnTo>
                    <a:pt x="2205261" y="95250"/>
                  </a:lnTo>
                  <a:cubicBezTo>
                    <a:pt x="2205261" y="58420"/>
                    <a:pt x="2191291" y="25400"/>
                    <a:pt x="2169701" y="0"/>
                  </a:cubicBezTo>
                  <a:cubicBezTo>
                    <a:pt x="2176051" y="16510"/>
                    <a:pt x="2178591" y="34290"/>
                    <a:pt x="2178591" y="52070"/>
                  </a:cubicBezTo>
                  <a:lnTo>
                    <a:pt x="2178591" y="2102573"/>
                  </a:lnTo>
                  <a:close/>
                </a:path>
              </a:pathLst>
            </a:custGeom>
            <a:solidFill>
              <a:srgbClr val="38455D"/>
            </a:solidFill>
          </p:spPr>
        </p:sp>
        <p:sp>
          <p:nvSpPr>
            <p:cNvPr id="4" name="Freeform 4"/>
            <p:cNvSpPr/>
            <p:nvPr/>
          </p:nvSpPr>
          <p:spPr>
            <a:xfrm>
              <a:off x="12700" y="12700"/>
              <a:ext cx="2244631" cy="2342603"/>
            </a:xfrm>
            <a:custGeom>
              <a:avLst/>
              <a:gdLst/>
              <a:ahLst/>
              <a:cxnLst/>
              <a:rect l="l" t="t" r="r" b="b"/>
              <a:pathLst>
                <a:path w="2244631" h="2342603">
                  <a:moveTo>
                    <a:pt x="146050" y="2342603"/>
                  </a:moveTo>
                  <a:lnTo>
                    <a:pt x="2098581" y="2342603"/>
                  </a:lnTo>
                  <a:cubicBezTo>
                    <a:pt x="2178591" y="2342603"/>
                    <a:pt x="2244631" y="2276563"/>
                    <a:pt x="2244631" y="2196553"/>
                  </a:cubicBezTo>
                  <a:lnTo>
                    <a:pt x="2244631" y="146050"/>
                  </a:lnTo>
                  <a:cubicBezTo>
                    <a:pt x="2244631" y="66040"/>
                    <a:pt x="2178591" y="0"/>
                    <a:pt x="2098581" y="0"/>
                  </a:cubicBezTo>
                  <a:lnTo>
                    <a:pt x="146050" y="0"/>
                  </a:lnTo>
                  <a:cubicBezTo>
                    <a:pt x="66040" y="0"/>
                    <a:pt x="0" y="66040"/>
                    <a:pt x="0" y="146050"/>
                  </a:cubicBezTo>
                  <a:lnTo>
                    <a:pt x="0" y="2196553"/>
                  </a:lnTo>
                  <a:cubicBezTo>
                    <a:pt x="0" y="2277833"/>
                    <a:pt x="66040" y="2342603"/>
                    <a:pt x="146050" y="2342603"/>
                  </a:cubicBezTo>
                  <a:close/>
                </a:path>
              </a:pathLst>
            </a:custGeom>
            <a:solidFill>
              <a:srgbClr val="F9CC88"/>
            </a:solidFill>
          </p:spPr>
        </p:sp>
        <p:sp>
          <p:nvSpPr>
            <p:cNvPr id="5" name="Freeform 5"/>
            <p:cNvSpPr/>
            <p:nvPr/>
          </p:nvSpPr>
          <p:spPr>
            <a:xfrm>
              <a:off x="0" y="0"/>
              <a:ext cx="2309401" cy="2411183"/>
            </a:xfrm>
            <a:custGeom>
              <a:avLst/>
              <a:gdLst/>
              <a:ahLst/>
              <a:cxnLst/>
              <a:rect l="l" t="t" r="r" b="b"/>
              <a:pathLst>
                <a:path w="2309401" h="2411183">
                  <a:moveTo>
                    <a:pt x="2245901" y="74930"/>
                  </a:moveTo>
                  <a:cubicBezTo>
                    <a:pt x="2217961" y="30480"/>
                    <a:pt x="2168431" y="0"/>
                    <a:pt x="2111281" y="0"/>
                  </a:cubicBezTo>
                  <a:lnTo>
                    <a:pt x="158750" y="0"/>
                  </a:lnTo>
                  <a:cubicBezTo>
                    <a:pt x="71120" y="0"/>
                    <a:pt x="0" y="71120"/>
                    <a:pt x="0" y="158750"/>
                  </a:cubicBezTo>
                  <a:lnTo>
                    <a:pt x="0" y="2209253"/>
                  </a:lnTo>
                  <a:cubicBezTo>
                    <a:pt x="0" y="2261323"/>
                    <a:pt x="25400" y="2307043"/>
                    <a:pt x="63500" y="2336253"/>
                  </a:cubicBezTo>
                  <a:cubicBezTo>
                    <a:pt x="91440" y="2380703"/>
                    <a:pt x="140970" y="2411183"/>
                    <a:pt x="202793" y="2411183"/>
                  </a:cubicBezTo>
                  <a:lnTo>
                    <a:pt x="2150651" y="2411183"/>
                  </a:lnTo>
                  <a:cubicBezTo>
                    <a:pt x="2238281" y="2411183"/>
                    <a:pt x="2309401" y="2340063"/>
                    <a:pt x="2309401" y="2252433"/>
                  </a:cubicBezTo>
                  <a:lnTo>
                    <a:pt x="2309401" y="201930"/>
                  </a:lnTo>
                  <a:cubicBezTo>
                    <a:pt x="2309401" y="149860"/>
                    <a:pt x="2284001" y="104140"/>
                    <a:pt x="2245901" y="74930"/>
                  </a:cubicBezTo>
                  <a:close/>
                  <a:moveTo>
                    <a:pt x="12700" y="2209253"/>
                  </a:moveTo>
                  <a:lnTo>
                    <a:pt x="12700" y="158750"/>
                  </a:lnTo>
                  <a:cubicBezTo>
                    <a:pt x="12700" y="78740"/>
                    <a:pt x="78740" y="12700"/>
                    <a:pt x="158750" y="12700"/>
                  </a:cubicBezTo>
                  <a:lnTo>
                    <a:pt x="2111281" y="12700"/>
                  </a:lnTo>
                  <a:cubicBezTo>
                    <a:pt x="2191291" y="12700"/>
                    <a:pt x="2257331" y="78740"/>
                    <a:pt x="2257331" y="158750"/>
                  </a:cubicBezTo>
                  <a:lnTo>
                    <a:pt x="2257331" y="2209253"/>
                  </a:lnTo>
                  <a:cubicBezTo>
                    <a:pt x="2257331" y="2289263"/>
                    <a:pt x="2191291" y="2355303"/>
                    <a:pt x="2111281" y="2355303"/>
                  </a:cubicBezTo>
                  <a:lnTo>
                    <a:pt x="158750" y="2355303"/>
                  </a:lnTo>
                  <a:cubicBezTo>
                    <a:pt x="78740" y="2355303"/>
                    <a:pt x="12700" y="2290533"/>
                    <a:pt x="12700" y="2209253"/>
                  </a:cubicBezTo>
                  <a:close/>
                  <a:moveTo>
                    <a:pt x="2297971" y="2252433"/>
                  </a:moveTo>
                  <a:cubicBezTo>
                    <a:pt x="2297971" y="2332443"/>
                    <a:pt x="2230661" y="2398483"/>
                    <a:pt x="2150651" y="2398483"/>
                  </a:cubicBezTo>
                  <a:lnTo>
                    <a:pt x="202793" y="2398483"/>
                  </a:lnTo>
                  <a:cubicBezTo>
                    <a:pt x="157480" y="2398483"/>
                    <a:pt x="120650" y="2381973"/>
                    <a:pt x="93980" y="2354033"/>
                  </a:cubicBezTo>
                  <a:cubicBezTo>
                    <a:pt x="114300" y="2362923"/>
                    <a:pt x="135890" y="2368003"/>
                    <a:pt x="160020" y="2368003"/>
                  </a:cubicBezTo>
                  <a:lnTo>
                    <a:pt x="2112551" y="2368003"/>
                  </a:lnTo>
                  <a:cubicBezTo>
                    <a:pt x="2200181" y="2368003"/>
                    <a:pt x="2271301" y="2296883"/>
                    <a:pt x="2271301" y="2209253"/>
                  </a:cubicBezTo>
                  <a:lnTo>
                    <a:pt x="2271301" y="158750"/>
                  </a:lnTo>
                  <a:cubicBezTo>
                    <a:pt x="2271301" y="140970"/>
                    <a:pt x="2267491" y="123190"/>
                    <a:pt x="2262411" y="106680"/>
                  </a:cubicBezTo>
                  <a:cubicBezTo>
                    <a:pt x="2284001" y="132080"/>
                    <a:pt x="2297971" y="165100"/>
                    <a:pt x="2297971" y="201930"/>
                  </a:cubicBezTo>
                  <a:lnTo>
                    <a:pt x="2297971" y="2252433"/>
                  </a:lnTo>
                  <a:close/>
                </a:path>
              </a:pathLst>
            </a:custGeom>
            <a:solidFill>
              <a:srgbClr val="061727"/>
            </a:solidFill>
          </p:spPr>
        </p:sp>
      </p:grpSp>
      <p:grpSp>
        <p:nvGrpSpPr>
          <p:cNvPr id="6" name="Group 6"/>
          <p:cNvGrpSpPr/>
          <p:nvPr/>
        </p:nvGrpSpPr>
        <p:grpSpPr>
          <a:xfrm>
            <a:off x="6370588" y="2911991"/>
            <a:ext cx="11495748" cy="6346309"/>
            <a:chOff x="0" y="0"/>
            <a:chExt cx="4745470" cy="2619771"/>
          </a:xfrm>
        </p:grpSpPr>
        <p:sp>
          <p:nvSpPr>
            <p:cNvPr id="7" name="Freeform 7"/>
            <p:cNvSpPr/>
            <p:nvPr/>
          </p:nvSpPr>
          <p:spPr>
            <a:xfrm>
              <a:off x="92710" y="106680"/>
              <a:ext cx="4641330" cy="2500391"/>
            </a:xfrm>
            <a:custGeom>
              <a:avLst/>
              <a:gdLst/>
              <a:ahLst/>
              <a:cxnLst/>
              <a:rect l="l" t="t" r="r" b="b"/>
              <a:pathLst>
                <a:path w="4641330" h="2500391">
                  <a:moveTo>
                    <a:pt x="4614660" y="2311161"/>
                  </a:moveTo>
                  <a:cubicBezTo>
                    <a:pt x="4614660" y="2398791"/>
                    <a:pt x="4538460" y="2469911"/>
                    <a:pt x="4457180" y="2469911"/>
                  </a:cubicBezTo>
                  <a:lnTo>
                    <a:pt x="66040" y="2469911"/>
                  </a:lnTo>
                  <a:cubicBezTo>
                    <a:pt x="43180" y="2469911"/>
                    <a:pt x="20320" y="2464831"/>
                    <a:pt x="0" y="2455941"/>
                  </a:cubicBezTo>
                  <a:cubicBezTo>
                    <a:pt x="26670" y="2483881"/>
                    <a:pt x="63500" y="2500391"/>
                    <a:pt x="123709" y="2500391"/>
                  </a:cubicBezTo>
                  <a:lnTo>
                    <a:pt x="4495280" y="2500391"/>
                  </a:lnTo>
                  <a:cubicBezTo>
                    <a:pt x="4575290" y="2500391"/>
                    <a:pt x="4641330" y="2434351"/>
                    <a:pt x="4641330" y="2354341"/>
                  </a:cubicBezTo>
                  <a:lnTo>
                    <a:pt x="4641330" y="95250"/>
                  </a:lnTo>
                  <a:cubicBezTo>
                    <a:pt x="4641330" y="58420"/>
                    <a:pt x="4627360" y="25400"/>
                    <a:pt x="4605770" y="0"/>
                  </a:cubicBezTo>
                  <a:cubicBezTo>
                    <a:pt x="4612120" y="16510"/>
                    <a:pt x="4614660" y="34290"/>
                    <a:pt x="4614660" y="52070"/>
                  </a:cubicBezTo>
                  <a:lnTo>
                    <a:pt x="4614660" y="2311161"/>
                  </a:lnTo>
                  <a:close/>
                </a:path>
              </a:pathLst>
            </a:custGeom>
            <a:solidFill>
              <a:srgbClr val="38455D"/>
            </a:solidFill>
          </p:spPr>
        </p:sp>
        <p:sp>
          <p:nvSpPr>
            <p:cNvPr id="8" name="Freeform 8"/>
            <p:cNvSpPr/>
            <p:nvPr/>
          </p:nvSpPr>
          <p:spPr>
            <a:xfrm>
              <a:off x="12700" y="12700"/>
              <a:ext cx="4680700" cy="2551191"/>
            </a:xfrm>
            <a:custGeom>
              <a:avLst/>
              <a:gdLst/>
              <a:ahLst/>
              <a:cxnLst/>
              <a:rect l="l" t="t" r="r" b="b"/>
              <a:pathLst>
                <a:path w="4680700" h="2551191">
                  <a:moveTo>
                    <a:pt x="146050" y="2551191"/>
                  </a:moveTo>
                  <a:lnTo>
                    <a:pt x="4534650" y="2551191"/>
                  </a:lnTo>
                  <a:cubicBezTo>
                    <a:pt x="4614660" y="2551191"/>
                    <a:pt x="4680700" y="2485151"/>
                    <a:pt x="4680700" y="2405141"/>
                  </a:cubicBezTo>
                  <a:lnTo>
                    <a:pt x="4680700" y="146050"/>
                  </a:lnTo>
                  <a:cubicBezTo>
                    <a:pt x="4680700" y="66040"/>
                    <a:pt x="4614660" y="0"/>
                    <a:pt x="4534650" y="0"/>
                  </a:cubicBezTo>
                  <a:lnTo>
                    <a:pt x="146050" y="0"/>
                  </a:lnTo>
                  <a:cubicBezTo>
                    <a:pt x="66040" y="0"/>
                    <a:pt x="0" y="66040"/>
                    <a:pt x="0" y="146050"/>
                  </a:cubicBezTo>
                  <a:lnTo>
                    <a:pt x="0" y="2405141"/>
                  </a:lnTo>
                  <a:cubicBezTo>
                    <a:pt x="0" y="2486421"/>
                    <a:pt x="66040" y="2551191"/>
                    <a:pt x="146050" y="2551191"/>
                  </a:cubicBezTo>
                  <a:close/>
                </a:path>
              </a:pathLst>
            </a:custGeom>
            <a:solidFill>
              <a:srgbClr val="F9CC88"/>
            </a:solidFill>
          </p:spPr>
        </p:sp>
        <p:sp>
          <p:nvSpPr>
            <p:cNvPr id="9" name="Freeform 9"/>
            <p:cNvSpPr/>
            <p:nvPr/>
          </p:nvSpPr>
          <p:spPr>
            <a:xfrm>
              <a:off x="0" y="0"/>
              <a:ext cx="4745470" cy="2619771"/>
            </a:xfrm>
            <a:custGeom>
              <a:avLst/>
              <a:gdLst/>
              <a:ahLst/>
              <a:cxnLst/>
              <a:rect l="l" t="t" r="r" b="b"/>
              <a:pathLst>
                <a:path w="4745470" h="2619771">
                  <a:moveTo>
                    <a:pt x="4681970" y="74930"/>
                  </a:moveTo>
                  <a:cubicBezTo>
                    <a:pt x="4654030" y="30480"/>
                    <a:pt x="4604500" y="0"/>
                    <a:pt x="4547350" y="0"/>
                  </a:cubicBezTo>
                  <a:lnTo>
                    <a:pt x="158750" y="0"/>
                  </a:lnTo>
                  <a:cubicBezTo>
                    <a:pt x="71120" y="0"/>
                    <a:pt x="0" y="71120"/>
                    <a:pt x="0" y="158750"/>
                  </a:cubicBezTo>
                  <a:lnTo>
                    <a:pt x="0" y="2417841"/>
                  </a:lnTo>
                  <a:cubicBezTo>
                    <a:pt x="0" y="2469911"/>
                    <a:pt x="25400" y="2515631"/>
                    <a:pt x="63500" y="2544841"/>
                  </a:cubicBezTo>
                  <a:cubicBezTo>
                    <a:pt x="91440" y="2589291"/>
                    <a:pt x="140970" y="2619771"/>
                    <a:pt x="220743" y="2619771"/>
                  </a:cubicBezTo>
                  <a:lnTo>
                    <a:pt x="4586720" y="2619771"/>
                  </a:lnTo>
                  <a:cubicBezTo>
                    <a:pt x="4674350" y="2619771"/>
                    <a:pt x="4745470" y="2548651"/>
                    <a:pt x="4745470" y="2461021"/>
                  </a:cubicBezTo>
                  <a:lnTo>
                    <a:pt x="4745470" y="201930"/>
                  </a:lnTo>
                  <a:cubicBezTo>
                    <a:pt x="4745470" y="149860"/>
                    <a:pt x="4720070" y="104140"/>
                    <a:pt x="4681970" y="74930"/>
                  </a:cubicBezTo>
                  <a:close/>
                  <a:moveTo>
                    <a:pt x="12700" y="2417841"/>
                  </a:moveTo>
                  <a:lnTo>
                    <a:pt x="12700" y="158750"/>
                  </a:lnTo>
                  <a:cubicBezTo>
                    <a:pt x="12700" y="78740"/>
                    <a:pt x="78740" y="12700"/>
                    <a:pt x="158750" y="12700"/>
                  </a:cubicBezTo>
                  <a:lnTo>
                    <a:pt x="4547350" y="12700"/>
                  </a:lnTo>
                  <a:cubicBezTo>
                    <a:pt x="4627360" y="12700"/>
                    <a:pt x="4693400" y="78740"/>
                    <a:pt x="4693400" y="158750"/>
                  </a:cubicBezTo>
                  <a:lnTo>
                    <a:pt x="4693400" y="2417841"/>
                  </a:lnTo>
                  <a:cubicBezTo>
                    <a:pt x="4693400" y="2497851"/>
                    <a:pt x="4627360" y="2563891"/>
                    <a:pt x="4547350" y="2563891"/>
                  </a:cubicBezTo>
                  <a:lnTo>
                    <a:pt x="158750" y="2563891"/>
                  </a:lnTo>
                  <a:cubicBezTo>
                    <a:pt x="78740" y="2563891"/>
                    <a:pt x="12700" y="2499121"/>
                    <a:pt x="12700" y="2417841"/>
                  </a:cubicBezTo>
                  <a:close/>
                  <a:moveTo>
                    <a:pt x="4734040" y="2461021"/>
                  </a:moveTo>
                  <a:cubicBezTo>
                    <a:pt x="4734040" y="2541031"/>
                    <a:pt x="4666730" y="2607071"/>
                    <a:pt x="4586720" y="2607071"/>
                  </a:cubicBezTo>
                  <a:lnTo>
                    <a:pt x="220743" y="2607071"/>
                  </a:lnTo>
                  <a:cubicBezTo>
                    <a:pt x="157480" y="2607071"/>
                    <a:pt x="120650" y="2590560"/>
                    <a:pt x="93980" y="2562621"/>
                  </a:cubicBezTo>
                  <a:cubicBezTo>
                    <a:pt x="114300" y="2571510"/>
                    <a:pt x="135890" y="2576591"/>
                    <a:pt x="160020" y="2576591"/>
                  </a:cubicBezTo>
                  <a:lnTo>
                    <a:pt x="4548620" y="2576591"/>
                  </a:lnTo>
                  <a:cubicBezTo>
                    <a:pt x="4636250" y="2576591"/>
                    <a:pt x="4707370" y="2505471"/>
                    <a:pt x="4707370" y="2417841"/>
                  </a:cubicBezTo>
                  <a:lnTo>
                    <a:pt x="4707370" y="158750"/>
                  </a:lnTo>
                  <a:cubicBezTo>
                    <a:pt x="4707370" y="140970"/>
                    <a:pt x="4703560" y="123190"/>
                    <a:pt x="4698480" y="106680"/>
                  </a:cubicBezTo>
                  <a:cubicBezTo>
                    <a:pt x="4720070" y="132080"/>
                    <a:pt x="4734040" y="165100"/>
                    <a:pt x="4734040" y="201930"/>
                  </a:cubicBezTo>
                  <a:lnTo>
                    <a:pt x="4734040" y="2461021"/>
                  </a:lnTo>
                  <a:close/>
                </a:path>
              </a:pathLst>
            </a:custGeom>
            <a:solidFill>
              <a:srgbClr val="061727"/>
            </a:solidFill>
          </p:spPr>
        </p:sp>
      </p:grpSp>
      <p:grpSp>
        <p:nvGrpSpPr>
          <p:cNvPr id="10" name="Group 10"/>
          <p:cNvGrpSpPr/>
          <p:nvPr/>
        </p:nvGrpSpPr>
        <p:grpSpPr>
          <a:xfrm>
            <a:off x="870245" y="1533997"/>
            <a:ext cx="1516187" cy="1515020"/>
            <a:chOff x="0" y="0"/>
            <a:chExt cx="625886" cy="625404"/>
          </a:xfrm>
        </p:grpSpPr>
        <p:sp>
          <p:nvSpPr>
            <p:cNvPr id="11" name="Freeform 11"/>
            <p:cNvSpPr/>
            <p:nvPr/>
          </p:nvSpPr>
          <p:spPr>
            <a:xfrm>
              <a:off x="92710" y="106680"/>
              <a:ext cx="521746" cy="506024"/>
            </a:xfrm>
            <a:custGeom>
              <a:avLst/>
              <a:gdLst/>
              <a:ahLst/>
              <a:cxnLst/>
              <a:rect l="l" t="t" r="r" b="b"/>
              <a:pathLst>
                <a:path w="521746" h="506024">
                  <a:moveTo>
                    <a:pt x="495075" y="316794"/>
                  </a:moveTo>
                  <a:cubicBezTo>
                    <a:pt x="495075" y="404424"/>
                    <a:pt x="418875" y="475544"/>
                    <a:pt x="337595" y="475544"/>
                  </a:cubicBezTo>
                  <a:lnTo>
                    <a:pt x="66040" y="475544"/>
                  </a:lnTo>
                  <a:cubicBezTo>
                    <a:pt x="43180" y="475544"/>
                    <a:pt x="20320" y="470464"/>
                    <a:pt x="0" y="461574"/>
                  </a:cubicBezTo>
                  <a:cubicBezTo>
                    <a:pt x="26670" y="489514"/>
                    <a:pt x="63500" y="506024"/>
                    <a:pt x="97452" y="506024"/>
                  </a:cubicBezTo>
                  <a:lnTo>
                    <a:pt x="375695" y="506024"/>
                  </a:lnTo>
                  <a:cubicBezTo>
                    <a:pt x="455705" y="506024"/>
                    <a:pt x="521746" y="439984"/>
                    <a:pt x="521746" y="359974"/>
                  </a:cubicBezTo>
                  <a:lnTo>
                    <a:pt x="521746" y="95250"/>
                  </a:lnTo>
                  <a:cubicBezTo>
                    <a:pt x="521746" y="58420"/>
                    <a:pt x="507775" y="25400"/>
                    <a:pt x="486185" y="0"/>
                  </a:cubicBezTo>
                  <a:cubicBezTo>
                    <a:pt x="492535" y="16510"/>
                    <a:pt x="495075" y="34290"/>
                    <a:pt x="495075" y="52070"/>
                  </a:cubicBezTo>
                  <a:lnTo>
                    <a:pt x="495075" y="316794"/>
                  </a:lnTo>
                  <a:close/>
                </a:path>
              </a:pathLst>
            </a:custGeom>
            <a:solidFill>
              <a:srgbClr val="38455D"/>
            </a:solidFill>
          </p:spPr>
        </p:sp>
        <p:sp>
          <p:nvSpPr>
            <p:cNvPr id="12" name="Freeform 12"/>
            <p:cNvSpPr/>
            <p:nvPr/>
          </p:nvSpPr>
          <p:spPr>
            <a:xfrm>
              <a:off x="12700" y="12700"/>
              <a:ext cx="561116" cy="556824"/>
            </a:xfrm>
            <a:custGeom>
              <a:avLst/>
              <a:gdLst/>
              <a:ahLst/>
              <a:cxnLst/>
              <a:rect l="l" t="t" r="r" b="b"/>
              <a:pathLst>
                <a:path w="561116" h="556824">
                  <a:moveTo>
                    <a:pt x="146050" y="556824"/>
                  </a:moveTo>
                  <a:lnTo>
                    <a:pt x="415066" y="556824"/>
                  </a:lnTo>
                  <a:cubicBezTo>
                    <a:pt x="495076" y="556824"/>
                    <a:pt x="561116" y="490784"/>
                    <a:pt x="561116" y="410774"/>
                  </a:cubicBezTo>
                  <a:lnTo>
                    <a:pt x="561116" y="146050"/>
                  </a:lnTo>
                  <a:cubicBezTo>
                    <a:pt x="561116" y="66040"/>
                    <a:pt x="495076" y="0"/>
                    <a:pt x="415066" y="0"/>
                  </a:cubicBezTo>
                  <a:lnTo>
                    <a:pt x="146050" y="0"/>
                  </a:lnTo>
                  <a:cubicBezTo>
                    <a:pt x="66040" y="0"/>
                    <a:pt x="0" y="66040"/>
                    <a:pt x="0" y="146050"/>
                  </a:cubicBezTo>
                  <a:lnTo>
                    <a:pt x="0" y="410774"/>
                  </a:lnTo>
                  <a:cubicBezTo>
                    <a:pt x="0" y="492054"/>
                    <a:pt x="66040" y="556824"/>
                    <a:pt x="146050" y="556824"/>
                  </a:cubicBezTo>
                  <a:close/>
                </a:path>
              </a:pathLst>
            </a:custGeom>
            <a:solidFill>
              <a:srgbClr val="FFCCBF"/>
            </a:solidFill>
          </p:spPr>
        </p:sp>
        <p:sp>
          <p:nvSpPr>
            <p:cNvPr id="13" name="Freeform 13"/>
            <p:cNvSpPr/>
            <p:nvPr/>
          </p:nvSpPr>
          <p:spPr>
            <a:xfrm>
              <a:off x="0" y="0"/>
              <a:ext cx="625886" cy="625404"/>
            </a:xfrm>
            <a:custGeom>
              <a:avLst/>
              <a:gdLst/>
              <a:ahLst/>
              <a:cxnLst/>
              <a:rect l="l" t="t" r="r" b="b"/>
              <a:pathLst>
                <a:path w="625886" h="625404">
                  <a:moveTo>
                    <a:pt x="562386" y="74930"/>
                  </a:moveTo>
                  <a:cubicBezTo>
                    <a:pt x="534446" y="30480"/>
                    <a:pt x="484916" y="0"/>
                    <a:pt x="427766" y="0"/>
                  </a:cubicBezTo>
                  <a:lnTo>
                    <a:pt x="158750" y="0"/>
                  </a:lnTo>
                  <a:cubicBezTo>
                    <a:pt x="71120" y="0"/>
                    <a:pt x="0" y="71120"/>
                    <a:pt x="0" y="158750"/>
                  </a:cubicBezTo>
                  <a:lnTo>
                    <a:pt x="0" y="423474"/>
                  </a:lnTo>
                  <a:cubicBezTo>
                    <a:pt x="0" y="475544"/>
                    <a:pt x="25400" y="521264"/>
                    <a:pt x="63500" y="550474"/>
                  </a:cubicBezTo>
                  <a:cubicBezTo>
                    <a:pt x="91440" y="594924"/>
                    <a:pt x="140970" y="625404"/>
                    <a:pt x="190389" y="625404"/>
                  </a:cubicBezTo>
                  <a:lnTo>
                    <a:pt x="467136" y="625404"/>
                  </a:lnTo>
                  <a:cubicBezTo>
                    <a:pt x="554766" y="625404"/>
                    <a:pt x="625886" y="554284"/>
                    <a:pt x="625886" y="466654"/>
                  </a:cubicBezTo>
                  <a:lnTo>
                    <a:pt x="625886" y="201930"/>
                  </a:lnTo>
                  <a:cubicBezTo>
                    <a:pt x="625885" y="149860"/>
                    <a:pt x="600485" y="104140"/>
                    <a:pt x="562386" y="74930"/>
                  </a:cubicBezTo>
                  <a:close/>
                  <a:moveTo>
                    <a:pt x="12700" y="423474"/>
                  </a:moveTo>
                  <a:lnTo>
                    <a:pt x="12700" y="158750"/>
                  </a:lnTo>
                  <a:cubicBezTo>
                    <a:pt x="12700" y="78740"/>
                    <a:pt x="78740" y="12700"/>
                    <a:pt x="158750" y="12700"/>
                  </a:cubicBezTo>
                  <a:lnTo>
                    <a:pt x="427766" y="12700"/>
                  </a:lnTo>
                  <a:cubicBezTo>
                    <a:pt x="507776" y="12700"/>
                    <a:pt x="573816" y="78740"/>
                    <a:pt x="573816" y="158750"/>
                  </a:cubicBezTo>
                  <a:lnTo>
                    <a:pt x="573816" y="423474"/>
                  </a:lnTo>
                  <a:cubicBezTo>
                    <a:pt x="573816" y="503484"/>
                    <a:pt x="507776" y="569524"/>
                    <a:pt x="427766" y="569524"/>
                  </a:cubicBezTo>
                  <a:lnTo>
                    <a:pt x="158750" y="569524"/>
                  </a:lnTo>
                  <a:cubicBezTo>
                    <a:pt x="78740" y="569524"/>
                    <a:pt x="12700" y="504754"/>
                    <a:pt x="12700" y="423474"/>
                  </a:cubicBezTo>
                  <a:close/>
                  <a:moveTo>
                    <a:pt x="614456" y="466654"/>
                  </a:moveTo>
                  <a:cubicBezTo>
                    <a:pt x="614456" y="546664"/>
                    <a:pt x="547145" y="612704"/>
                    <a:pt x="467136" y="612704"/>
                  </a:cubicBezTo>
                  <a:lnTo>
                    <a:pt x="190389" y="612704"/>
                  </a:lnTo>
                  <a:cubicBezTo>
                    <a:pt x="157480" y="612704"/>
                    <a:pt x="120650" y="596194"/>
                    <a:pt x="93980" y="568254"/>
                  </a:cubicBezTo>
                  <a:cubicBezTo>
                    <a:pt x="114300" y="577144"/>
                    <a:pt x="135890" y="582224"/>
                    <a:pt x="160020" y="582224"/>
                  </a:cubicBezTo>
                  <a:lnTo>
                    <a:pt x="429036" y="582224"/>
                  </a:lnTo>
                  <a:cubicBezTo>
                    <a:pt x="516666" y="582224"/>
                    <a:pt x="587786" y="511104"/>
                    <a:pt x="587786" y="423474"/>
                  </a:cubicBezTo>
                  <a:lnTo>
                    <a:pt x="587786" y="158750"/>
                  </a:lnTo>
                  <a:cubicBezTo>
                    <a:pt x="587786" y="140970"/>
                    <a:pt x="583976" y="123190"/>
                    <a:pt x="578895" y="106680"/>
                  </a:cubicBezTo>
                  <a:cubicBezTo>
                    <a:pt x="600486" y="132080"/>
                    <a:pt x="614456" y="165100"/>
                    <a:pt x="614456" y="201930"/>
                  </a:cubicBezTo>
                  <a:lnTo>
                    <a:pt x="614456" y="466654"/>
                  </a:lnTo>
                  <a:close/>
                </a:path>
              </a:pathLst>
            </a:custGeom>
            <a:solidFill>
              <a:srgbClr val="38455D"/>
            </a:solidFill>
          </p:spPr>
        </p:sp>
      </p:grpSp>
      <p:grpSp>
        <p:nvGrpSpPr>
          <p:cNvPr id="14" name="Group 14"/>
          <p:cNvGrpSpPr/>
          <p:nvPr/>
        </p:nvGrpSpPr>
        <p:grpSpPr>
          <a:xfrm>
            <a:off x="6248165" y="2598600"/>
            <a:ext cx="1516187" cy="1515020"/>
            <a:chOff x="0" y="0"/>
            <a:chExt cx="625886" cy="625404"/>
          </a:xfrm>
        </p:grpSpPr>
        <p:sp>
          <p:nvSpPr>
            <p:cNvPr id="15" name="Freeform 15"/>
            <p:cNvSpPr/>
            <p:nvPr/>
          </p:nvSpPr>
          <p:spPr>
            <a:xfrm>
              <a:off x="92710" y="106680"/>
              <a:ext cx="521746" cy="506024"/>
            </a:xfrm>
            <a:custGeom>
              <a:avLst/>
              <a:gdLst/>
              <a:ahLst/>
              <a:cxnLst/>
              <a:rect l="l" t="t" r="r" b="b"/>
              <a:pathLst>
                <a:path w="521746" h="506024">
                  <a:moveTo>
                    <a:pt x="495075" y="316794"/>
                  </a:moveTo>
                  <a:cubicBezTo>
                    <a:pt x="495075" y="404424"/>
                    <a:pt x="418875" y="475544"/>
                    <a:pt x="337595" y="475544"/>
                  </a:cubicBezTo>
                  <a:lnTo>
                    <a:pt x="66040" y="475544"/>
                  </a:lnTo>
                  <a:cubicBezTo>
                    <a:pt x="43180" y="475544"/>
                    <a:pt x="20320" y="470464"/>
                    <a:pt x="0" y="461574"/>
                  </a:cubicBezTo>
                  <a:cubicBezTo>
                    <a:pt x="26670" y="489514"/>
                    <a:pt x="63500" y="506024"/>
                    <a:pt x="97452" y="506024"/>
                  </a:cubicBezTo>
                  <a:lnTo>
                    <a:pt x="375695" y="506024"/>
                  </a:lnTo>
                  <a:cubicBezTo>
                    <a:pt x="455705" y="506024"/>
                    <a:pt x="521746" y="439984"/>
                    <a:pt x="521746" y="359974"/>
                  </a:cubicBezTo>
                  <a:lnTo>
                    <a:pt x="521746" y="95250"/>
                  </a:lnTo>
                  <a:cubicBezTo>
                    <a:pt x="521746" y="58420"/>
                    <a:pt x="507775" y="25400"/>
                    <a:pt x="486185" y="0"/>
                  </a:cubicBezTo>
                  <a:cubicBezTo>
                    <a:pt x="492535" y="16510"/>
                    <a:pt x="495075" y="34290"/>
                    <a:pt x="495075" y="52070"/>
                  </a:cubicBezTo>
                  <a:lnTo>
                    <a:pt x="495075" y="316794"/>
                  </a:lnTo>
                  <a:close/>
                </a:path>
              </a:pathLst>
            </a:custGeom>
            <a:solidFill>
              <a:srgbClr val="38455D"/>
            </a:solidFill>
          </p:spPr>
        </p:sp>
        <p:sp>
          <p:nvSpPr>
            <p:cNvPr id="16" name="Freeform 16"/>
            <p:cNvSpPr/>
            <p:nvPr/>
          </p:nvSpPr>
          <p:spPr>
            <a:xfrm>
              <a:off x="12700" y="12700"/>
              <a:ext cx="561116" cy="556824"/>
            </a:xfrm>
            <a:custGeom>
              <a:avLst/>
              <a:gdLst/>
              <a:ahLst/>
              <a:cxnLst/>
              <a:rect l="l" t="t" r="r" b="b"/>
              <a:pathLst>
                <a:path w="561116" h="556824">
                  <a:moveTo>
                    <a:pt x="146050" y="556824"/>
                  </a:moveTo>
                  <a:lnTo>
                    <a:pt x="415066" y="556824"/>
                  </a:lnTo>
                  <a:cubicBezTo>
                    <a:pt x="495076" y="556824"/>
                    <a:pt x="561116" y="490784"/>
                    <a:pt x="561116" y="410774"/>
                  </a:cubicBezTo>
                  <a:lnTo>
                    <a:pt x="561116" y="146050"/>
                  </a:lnTo>
                  <a:cubicBezTo>
                    <a:pt x="561116" y="66040"/>
                    <a:pt x="495076" y="0"/>
                    <a:pt x="415066" y="0"/>
                  </a:cubicBezTo>
                  <a:lnTo>
                    <a:pt x="146050" y="0"/>
                  </a:lnTo>
                  <a:cubicBezTo>
                    <a:pt x="66040" y="0"/>
                    <a:pt x="0" y="66040"/>
                    <a:pt x="0" y="146050"/>
                  </a:cubicBezTo>
                  <a:lnTo>
                    <a:pt x="0" y="410774"/>
                  </a:lnTo>
                  <a:cubicBezTo>
                    <a:pt x="0" y="492054"/>
                    <a:pt x="66040" y="556824"/>
                    <a:pt x="146050" y="556824"/>
                  </a:cubicBezTo>
                  <a:close/>
                </a:path>
              </a:pathLst>
            </a:custGeom>
            <a:solidFill>
              <a:srgbClr val="FFCCBF"/>
            </a:solidFill>
          </p:spPr>
        </p:sp>
        <p:sp>
          <p:nvSpPr>
            <p:cNvPr id="17" name="Freeform 17"/>
            <p:cNvSpPr/>
            <p:nvPr/>
          </p:nvSpPr>
          <p:spPr>
            <a:xfrm>
              <a:off x="0" y="0"/>
              <a:ext cx="625886" cy="625404"/>
            </a:xfrm>
            <a:custGeom>
              <a:avLst/>
              <a:gdLst/>
              <a:ahLst/>
              <a:cxnLst/>
              <a:rect l="l" t="t" r="r" b="b"/>
              <a:pathLst>
                <a:path w="625886" h="625404">
                  <a:moveTo>
                    <a:pt x="562386" y="74930"/>
                  </a:moveTo>
                  <a:cubicBezTo>
                    <a:pt x="534446" y="30480"/>
                    <a:pt x="484916" y="0"/>
                    <a:pt x="427766" y="0"/>
                  </a:cubicBezTo>
                  <a:lnTo>
                    <a:pt x="158750" y="0"/>
                  </a:lnTo>
                  <a:cubicBezTo>
                    <a:pt x="71120" y="0"/>
                    <a:pt x="0" y="71120"/>
                    <a:pt x="0" y="158750"/>
                  </a:cubicBezTo>
                  <a:lnTo>
                    <a:pt x="0" y="423474"/>
                  </a:lnTo>
                  <a:cubicBezTo>
                    <a:pt x="0" y="475544"/>
                    <a:pt x="25400" y="521264"/>
                    <a:pt x="63500" y="550474"/>
                  </a:cubicBezTo>
                  <a:cubicBezTo>
                    <a:pt x="91440" y="594924"/>
                    <a:pt x="140970" y="625404"/>
                    <a:pt x="190389" y="625404"/>
                  </a:cubicBezTo>
                  <a:lnTo>
                    <a:pt x="467136" y="625404"/>
                  </a:lnTo>
                  <a:cubicBezTo>
                    <a:pt x="554766" y="625404"/>
                    <a:pt x="625886" y="554284"/>
                    <a:pt x="625886" y="466654"/>
                  </a:cubicBezTo>
                  <a:lnTo>
                    <a:pt x="625886" y="201930"/>
                  </a:lnTo>
                  <a:cubicBezTo>
                    <a:pt x="625885" y="149860"/>
                    <a:pt x="600485" y="104140"/>
                    <a:pt x="562386" y="74930"/>
                  </a:cubicBezTo>
                  <a:close/>
                  <a:moveTo>
                    <a:pt x="12700" y="423474"/>
                  </a:moveTo>
                  <a:lnTo>
                    <a:pt x="12700" y="158750"/>
                  </a:lnTo>
                  <a:cubicBezTo>
                    <a:pt x="12700" y="78740"/>
                    <a:pt x="78740" y="12700"/>
                    <a:pt x="158750" y="12700"/>
                  </a:cubicBezTo>
                  <a:lnTo>
                    <a:pt x="427766" y="12700"/>
                  </a:lnTo>
                  <a:cubicBezTo>
                    <a:pt x="507776" y="12700"/>
                    <a:pt x="573816" y="78740"/>
                    <a:pt x="573816" y="158750"/>
                  </a:cubicBezTo>
                  <a:lnTo>
                    <a:pt x="573816" y="423474"/>
                  </a:lnTo>
                  <a:cubicBezTo>
                    <a:pt x="573816" y="503484"/>
                    <a:pt x="507776" y="569524"/>
                    <a:pt x="427766" y="569524"/>
                  </a:cubicBezTo>
                  <a:lnTo>
                    <a:pt x="158750" y="569524"/>
                  </a:lnTo>
                  <a:cubicBezTo>
                    <a:pt x="78740" y="569524"/>
                    <a:pt x="12700" y="504754"/>
                    <a:pt x="12700" y="423474"/>
                  </a:cubicBezTo>
                  <a:close/>
                  <a:moveTo>
                    <a:pt x="614456" y="466654"/>
                  </a:moveTo>
                  <a:cubicBezTo>
                    <a:pt x="614456" y="546664"/>
                    <a:pt x="547145" y="612704"/>
                    <a:pt x="467136" y="612704"/>
                  </a:cubicBezTo>
                  <a:lnTo>
                    <a:pt x="190389" y="612704"/>
                  </a:lnTo>
                  <a:cubicBezTo>
                    <a:pt x="157480" y="612704"/>
                    <a:pt x="120650" y="596194"/>
                    <a:pt x="93980" y="568254"/>
                  </a:cubicBezTo>
                  <a:cubicBezTo>
                    <a:pt x="114300" y="577144"/>
                    <a:pt x="135890" y="582224"/>
                    <a:pt x="160020" y="582224"/>
                  </a:cubicBezTo>
                  <a:lnTo>
                    <a:pt x="429036" y="582224"/>
                  </a:lnTo>
                  <a:cubicBezTo>
                    <a:pt x="516666" y="582224"/>
                    <a:pt x="587786" y="511104"/>
                    <a:pt x="587786" y="423474"/>
                  </a:cubicBezTo>
                  <a:lnTo>
                    <a:pt x="587786" y="158750"/>
                  </a:lnTo>
                  <a:cubicBezTo>
                    <a:pt x="587786" y="140970"/>
                    <a:pt x="583976" y="123190"/>
                    <a:pt x="578895" y="106680"/>
                  </a:cubicBezTo>
                  <a:cubicBezTo>
                    <a:pt x="600486" y="132080"/>
                    <a:pt x="614456" y="165100"/>
                    <a:pt x="614456" y="201930"/>
                  </a:cubicBezTo>
                  <a:lnTo>
                    <a:pt x="614456" y="466654"/>
                  </a:lnTo>
                  <a:close/>
                </a:path>
              </a:pathLst>
            </a:custGeom>
            <a:solidFill>
              <a:srgbClr val="38455D"/>
            </a:solidFill>
          </p:spPr>
        </p:sp>
      </p:grpSp>
      <p:grpSp>
        <p:nvGrpSpPr>
          <p:cNvPr id="18" name="Group 18"/>
          <p:cNvGrpSpPr/>
          <p:nvPr/>
        </p:nvGrpSpPr>
        <p:grpSpPr>
          <a:xfrm rot="-10800000">
            <a:off x="-9525" y="9943875"/>
            <a:ext cx="18307050" cy="352650"/>
            <a:chOff x="0" y="0"/>
            <a:chExt cx="24409400" cy="470200"/>
          </a:xfrm>
        </p:grpSpPr>
        <p:sp>
          <p:nvSpPr>
            <p:cNvPr id="19" name="Freeform 19"/>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20" name="Freeform 20"/>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21" name="Freeform 21"/>
          <p:cNvSpPr/>
          <p:nvPr/>
        </p:nvSpPr>
        <p:spPr>
          <a:xfrm>
            <a:off x="6577649" y="5440645"/>
            <a:ext cx="10989974" cy="3515352"/>
          </a:xfrm>
          <a:custGeom>
            <a:avLst/>
            <a:gdLst/>
            <a:ahLst/>
            <a:cxnLst/>
            <a:rect l="l" t="t" r="r" b="b"/>
            <a:pathLst>
              <a:path w="10989974" h="3515352">
                <a:moveTo>
                  <a:pt x="0" y="0"/>
                </a:moveTo>
                <a:lnTo>
                  <a:pt x="10989974" y="0"/>
                </a:lnTo>
                <a:lnTo>
                  <a:pt x="10989974" y="3515352"/>
                </a:lnTo>
                <a:lnTo>
                  <a:pt x="0" y="3515352"/>
                </a:lnTo>
                <a:lnTo>
                  <a:pt x="0" y="0"/>
                </a:lnTo>
                <a:close/>
              </a:path>
            </a:pathLst>
          </a:custGeom>
          <a:blipFill>
            <a:blip r:embed="rId2"/>
            <a:stretch>
              <a:fillRect l="-22552" t="-111961" r="-112224" b="-200901"/>
            </a:stretch>
          </a:blipFill>
        </p:spPr>
      </p:sp>
      <p:sp>
        <p:nvSpPr>
          <p:cNvPr id="22" name="Freeform 22"/>
          <p:cNvSpPr/>
          <p:nvPr/>
        </p:nvSpPr>
        <p:spPr>
          <a:xfrm>
            <a:off x="2922426" y="739719"/>
            <a:ext cx="1453251" cy="1195818"/>
          </a:xfrm>
          <a:custGeom>
            <a:avLst/>
            <a:gdLst/>
            <a:ahLst/>
            <a:cxnLst/>
            <a:rect l="l" t="t" r="r" b="b"/>
            <a:pathLst>
              <a:path w="1453251" h="1195818">
                <a:moveTo>
                  <a:pt x="0" y="0"/>
                </a:moveTo>
                <a:lnTo>
                  <a:pt x="1453251" y="0"/>
                </a:lnTo>
                <a:lnTo>
                  <a:pt x="1453251" y="1195818"/>
                </a:lnTo>
                <a:lnTo>
                  <a:pt x="0" y="1195818"/>
                </a:lnTo>
                <a:lnTo>
                  <a:pt x="0" y="0"/>
                </a:lnTo>
                <a:close/>
              </a:path>
            </a:pathLst>
          </a:custGeom>
          <a:blipFill>
            <a:blip r:embed="rId3"/>
            <a:stretch>
              <a:fillRect/>
            </a:stretch>
          </a:blipFill>
        </p:spPr>
      </p:sp>
      <p:sp>
        <p:nvSpPr>
          <p:cNvPr id="23" name="Freeform 23"/>
          <p:cNvSpPr/>
          <p:nvPr/>
        </p:nvSpPr>
        <p:spPr>
          <a:xfrm>
            <a:off x="10761592" y="1643733"/>
            <a:ext cx="1799013" cy="1165687"/>
          </a:xfrm>
          <a:custGeom>
            <a:avLst/>
            <a:gdLst/>
            <a:ahLst/>
            <a:cxnLst/>
            <a:rect l="l" t="t" r="r" b="b"/>
            <a:pathLst>
              <a:path w="1799013" h="1165687">
                <a:moveTo>
                  <a:pt x="0" y="0"/>
                </a:moveTo>
                <a:lnTo>
                  <a:pt x="1799013" y="0"/>
                </a:lnTo>
                <a:lnTo>
                  <a:pt x="1799013" y="1165687"/>
                </a:lnTo>
                <a:lnTo>
                  <a:pt x="0" y="1165687"/>
                </a:lnTo>
                <a:lnTo>
                  <a:pt x="0" y="0"/>
                </a:lnTo>
                <a:close/>
              </a:path>
            </a:pathLst>
          </a:custGeom>
          <a:blipFill>
            <a:blip r:embed="rId4"/>
            <a:stretch>
              <a:fillRect/>
            </a:stretch>
          </a:blipFill>
        </p:spPr>
      </p:sp>
      <p:sp>
        <p:nvSpPr>
          <p:cNvPr id="24" name="TextBox 24"/>
          <p:cNvSpPr txBox="1"/>
          <p:nvPr/>
        </p:nvSpPr>
        <p:spPr>
          <a:xfrm>
            <a:off x="5131109" y="349721"/>
            <a:ext cx="8449543" cy="1003300"/>
          </a:xfrm>
          <a:prstGeom prst="rect">
            <a:avLst/>
          </a:prstGeom>
        </p:spPr>
        <p:txBody>
          <a:bodyPr lIns="0" tIns="0" rIns="0" bIns="0" rtlCol="0" anchor="t">
            <a:spAutoFit/>
          </a:bodyPr>
          <a:lstStyle/>
          <a:p>
            <a:pPr algn="ctr">
              <a:lnSpc>
                <a:spcPts val="7700"/>
              </a:lnSpc>
            </a:pPr>
            <a:r>
              <a:rPr lang="en-US" sz="7000" spc="-210">
                <a:solidFill>
                  <a:srgbClr val="004AAD"/>
                </a:solidFill>
                <a:latin typeface="JetBrains Mono Ultra-Bold"/>
                <a:ea typeface="JetBrains Mono Ultra-Bold"/>
                <a:cs typeface="JetBrains Mono Ultra-Bold"/>
                <a:sym typeface="JetBrains Mono Ultra-Bold"/>
              </a:rPr>
              <a:t>Data Collection</a:t>
            </a:r>
          </a:p>
        </p:txBody>
      </p:sp>
      <p:sp>
        <p:nvSpPr>
          <p:cNvPr id="25" name="TextBox 25"/>
          <p:cNvSpPr txBox="1"/>
          <p:nvPr/>
        </p:nvSpPr>
        <p:spPr>
          <a:xfrm>
            <a:off x="728015" y="3179991"/>
            <a:ext cx="5364790" cy="4107815"/>
          </a:xfrm>
          <a:prstGeom prst="rect">
            <a:avLst/>
          </a:prstGeom>
        </p:spPr>
        <p:txBody>
          <a:bodyPr lIns="0" tIns="0" rIns="0" bIns="0" rtlCol="0" anchor="t">
            <a:spAutoFit/>
          </a:bodyPr>
          <a:lstStyle/>
          <a:p>
            <a:pPr algn="l">
              <a:lnSpc>
                <a:spcPts val="3639"/>
              </a:lnSpc>
            </a:pPr>
            <a:r>
              <a:rPr lang="en-US" sz="2799" spc="139">
                <a:solidFill>
                  <a:srgbClr val="000000"/>
                </a:solidFill>
                <a:latin typeface="JetBrains Mono"/>
                <a:ea typeface="JetBrains Mono"/>
                <a:cs typeface="JetBrains Mono"/>
                <a:sym typeface="JetBrains Mono"/>
              </a:rPr>
              <a:t>The dataset used in this project is taken from Kaggle. There are several attributes in the data set on which we are analyzing, visualizing and predicting the flood</a:t>
            </a:r>
          </a:p>
          <a:p>
            <a:pPr algn="ctr">
              <a:lnSpc>
                <a:spcPts val="3639"/>
              </a:lnSpc>
            </a:pPr>
            <a:endParaRPr lang="en-US" sz="2799" spc="139">
              <a:solidFill>
                <a:srgbClr val="000000"/>
              </a:solidFill>
              <a:latin typeface="JetBrains Mono"/>
              <a:ea typeface="JetBrains Mono"/>
              <a:cs typeface="JetBrains Mono"/>
              <a:sym typeface="JetBrains Mono"/>
            </a:endParaRPr>
          </a:p>
        </p:txBody>
      </p:sp>
      <p:sp>
        <p:nvSpPr>
          <p:cNvPr id="26" name="TextBox 26"/>
          <p:cNvSpPr txBox="1"/>
          <p:nvPr/>
        </p:nvSpPr>
        <p:spPr>
          <a:xfrm>
            <a:off x="1068172" y="2055519"/>
            <a:ext cx="1011548" cy="447488"/>
          </a:xfrm>
          <a:prstGeom prst="rect">
            <a:avLst/>
          </a:prstGeom>
        </p:spPr>
        <p:txBody>
          <a:bodyPr lIns="0" tIns="0" rIns="0" bIns="0" rtlCol="0" anchor="t">
            <a:spAutoFit/>
          </a:bodyPr>
          <a:lstStyle/>
          <a:p>
            <a:pPr algn="ctr">
              <a:lnSpc>
                <a:spcPts val="3499"/>
              </a:lnSpc>
            </a:pPr>
            <a:r>
              <a:rPr lang="en-US" sz="3499" spc="174">
                <a:solidFill>
                  <a:srgbClr val="000000"/>
                </a:solidFill>
                <a:latin typeface="JetBrains Mono Ultra-Bold"/>
                <a:ea typeface="JetBrains Mono Ultra-Bold"/>
                <a:cs typeface="JetBrains Mono Ultra-Bold"/>
                <a:sym typeface="JetBrains Mono Ultra-Bold"/>
              </a:rPr>
              <a:t>1</a:t>
            </a:r>
          </a:p>
        </p:txBody>
      </p:sp>
      <p:sp>
        <p:nvSpPr>
          <p:cNvPr id="27" name="TextBox 27"/>
          <p:cNvSpPr txBox="1"/>
          <p:nvPr/>
        </p:nvSpPr>
        <p:spPr>
          <a:xfrm>
            <a:off x="6370588" y="3170466"/>
            <a:ext cx="1011548" cy="447488"/>
          </a:xfrm>
          <a:prstGeom prst="rect">
            <a:avLst/>
          </a:prstGeom>
        </p:spPr>
        <p:txBody>
          <a:bodyPr lIns="0" tIns="0" rIns="0" bIns="0" rtlCol="0" anchor="t">
            <a:spAutoFit/>
          </a:bodyPr>
          <a:lstStyle/>
          <a:p>
            <a:pPr algn="ctr">
              <a:lnSpc>
                <a:spcPts val="3499"/>
              </a:lnSpc>
            </a:pPr>
            <a:r>
              <a:rPr lang="en-US" sz="3499" spc="174">
                <a:solidFill>
                  <a:srgbClr val="000000"/>
                </a:solidFill>
                <a:latin typeface="JetBrains Mono Ultra-Bold"/>
                <a:ea typeface="JetBrains Mono Ultra-Bold"/>
                <a:cs typeface="JetBrains Mono Ultra-Bold"/>
                <a:sym typeface="JetBrains Mono Ultra-Bold"/>
              </a:rPr>
              <a:t>2</a:t>
            </a:r>
          </a:p>
        </p:txBody>
      </p:sp>
      <p:sp>
        <p:nvSpPr>
          <p:cNvPr id="28" name="TextBox 28"/>
          <p:cNvSpPr txBox="1"/>
          <p:nvPr/>
        </p:nvSpPr>
        <p:spPr>
          <a:xfrm>
            <a:off x="2367382" y="2359205"/>
            <a:ext cx="3529399" cy="450215"/>
          </a:xfrm>
          <a:prstGeom prst="rect">
            <a:avLst/>
          </a:prstGeom>
        </p:spPr>
        <p:txBody>
          <a:bodyPr lIns="0" tIns="0" rIns="0" bIns="0" rtlCol="0" anchor="t">
            <a:spAutoFit/>
          </a:bodyPr>
          <a:lstStyle/>
          <a:p>
            <a:pPr algn="ctr">
              <a:lnSpc>
                <a:spcPts val="3639"/>
              </a:lnSpc>
            </a:pPr>
            <a:r>
              <a:rPr lang="en-US" sz="2799" spc="139">
                <a:solidFill>
                  <a:srgbClr val="000000"/>
                </a:solidFill>
                <a:latin typeface="JetBrains Mono Bold"/>
                <a:ea typeface="JetBrains Mono Bold"/>
                <a:cs typeface="JetBrains Mono Bold"/>
                <a:sym typeface="JetBrains Mono Bold"/>
              </a:rPr>
              <a:t>Data Sources</a:t>
            </a:r>
          </a:p>
        </p:txBody>
      </p:sp>
      <p:sp>
        <p:nvSpPr>
          <p:cNvPr id="29" name="TextBox 29"/>
          <p:cNvSpPr txBox="1"/>
          <p:nvPr/>
        </p:nvSpPr>
        <p:spPr>
          <a:xfrm>
            <a:off x="9905998" y="3010916"/>
            <a:ext cx="4424927" cy="450215"/>
          </a:xfrm>
          <a:prstGeom prst="rect">
            <a:avLst/>
          </a:prstGeom>
        </p:spPr>
        <p:txBody>
          <a:bodyPr lIns="0" tIns="0" rIns="0" bIns="0" rtlCol="0" anchor="t">
            <a:spAutoFit/>
          </a:bodyPr>
          <a:lstStyle/>
          <a:p>
            <a:pPr algn="ctr">
              <a:lnSpc>
                <a:spcPts val="3639"/>
              </a:lnSpc>
            </a:pPr>
            <a:r>
              <a:rPr lang="en-US" sz="2799" spc="139">
                <a:solidFill>
                  <a:srgbClr val="000000"/>
                </a:solidFill>
                <a:latin typeface="JetBrains Mono Bold"/>
                <a:ea typeface="JetBrains Mono Bold"/>
                <a:cs typeface="JetBrains Mono Bold"/>
                <a:sym typeface="JetBrains Mono Bold"/>
              </a:rPr>
              <a:t>Data Description</a:t>
            </a:r>
          </a:p>
        </p:txBody>
      </p:sp>
      <p:sp>
        <p:nvSpPr>
          <p:cNvPr id="30" name="TextBox 30"/>
          <p:cNvSpPr txBox="1"/>
          <p:nvPr/>
        </p:nvSpPr>
        <p:spPr>
          <a:xfrm>
            <a:off x="7764352" y="3582989"/>
            <a:ext cx="10378765" cy="1590957"/>
          </a:xfrm>
          <a:prstGeom prst="rect">
            <a:avLst/>
          </a:prstGeom>
        </p:spPr>
        <p:txBody>
          <a:bodyPr lIns="0" tIns="0" rIns="0" bIns="0" rtlCol="0" anchor="t">
            <a:spAutoFit/>
          </a:bodyPr>
          <a:lstStyle/>
          <a:p>
            <a:pPr algn="l">
              <a:lnSpc>
                <a:spcPts val="2564"/>
              </a:lnSpc>
            </a:pPr>
            <a:r>
              <a:rPr lang="en-US" sz="1972" spc="98">
                <a:solidFill>
                  <a:srgbClr val="000000"/>
                </a:solidFill>
                <a:latin typeface="JetBrains Mono"/>
                <a:ea typeface="JetBrains Mono"/>
                <a:cs typeface="JetBrains Mono"/>
                <a:sym typeface="JetBrains Mono"/>
              </a:rPr>
              <a:t>This dataset contains information on various factors that may influence flood risk. The dataset includes several features representing environmental, social, infrastructure, and governance-related factors that could impact the likelihood  and severity of flooding events.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886761" y="1930168"/>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1280049" y="2213730"/>
            <a:ext cx="1292625" cy="1292625"/>
          </a:xfrm>
          <a:custGeom>
            <a:avLst/>
            <a:gdLst/>
            <a:ahLst/>
            <a:cxnLst/>
            <a:rect l="l" t="t" r="r" b="b"/>
            <a:pathLst>
              <a:path w="1292625" h="1292625">
                <a:moveTo>
                  <a:pt x="0" y="0"/>
                </a:moveTo>
                <a:lnTo>
                  <a:pt x="1292624" y="0"/>
                </a:lnTo>
                <a:lnTo>
                  <a:pt x="1292624" y="1292625"/>
                </a:lnTo>
                <a:lnTo>
                  <a:pt x="0" y="1292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451118" y="1930168"/>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6705764" y="2213730"/>
            <a:ext cx="1294981" cy="1311675"/>
          </a:xfrm>
          <a:custGeom>
            <a:avLst/>
            <a:gdLst/>
            <a:ahLst/>
            <a:cxnLst/>
            <a:rect l="l" t="t" r="r" b="b"/>
            <a:pathLst>
              <a:path w="1294981" h="1311675">
                <a:moveTo>
                  <a:pt x="0" y="0"/>
                </a:moveTo>
                <a:lnTo>
                  <a:pt x="1294980" y="0"/>
                </a:lnTo>
                <a:lnTo>
                  <a:pt x="1294980" y="1311675"/>
                </a:lnTo>
                <a:lnTo>
                  <a:pt x="0" y="1311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a:off x="10348909" y="1028700"/>
            <a:ext cx="6492240" cy="0"/>
          </a:xfrm>
          <a:prstGeom prst="line">
            <a:avLst/>
          </a:prstGeom>
          <a:ln w="76200" cap="flat">
            <a:solidFill>
              <a:srgbClr val="0F4662"/>
            </a:solidFill>
            <a:prstDash val="solid"/>
            <a:headEnd type="none" w="sm" len="sm"/>
            <a:tailEnd type="none" w="sm" len="sm"/>
          </a:ln>
        </p:spPr>
      </p:sp>
      <p:sp>
        <p:nvSpPr>
          <p:cNvPr id="11" name="Freeform 11"/>
          <p:cNvSpPr/>
          <p:nvPr/>
        </p:nvSpPr>
        <p:spPr>
          <a:xfrm>
            <a:off x="12514812" y="4990518"/>
            <a:ext cx="5309711" cy="1437910"/>
          </a:xfrm>
          <a:custGeom>
            <a:avLst/>
            <a:gdLst/>
            <a:ahLst/>
            <a:cxnLst/>
            <a:rect l="l" t="t" r="r" b="b"/>
            <a:pathLst>
              <a:path w="5309711" h="1437910">
                <a:moveTo>
                  <a:pt x="0" y="0"/>
                </a:moveTo>
                <a:lnTo>
                  <a:pt x="5309711" y="0"/>
                </a:lnTo>
                <a:lnTo>
                  <a:pt x="5309711" y="1437910"/>
                </a:lnTo>
                <a:lnTo>
                  <a:pt x="0" y="1437910"/>
                </a:lnTo>
                <a:lnTo>
                  <a:pt x="0" y="0"/>
                </a:lnTo>
                <a:close/>
              </a:path>
            </a:pathLst>
          </a:custGeom>
          <a:blipFill>
            <a:blip r:embed="rId6"/>
            <a:stretch>
              <a:fillRect l="-3290" t="-10331" r="-20234" b="-6226"/>
            </a:stretch>
          </a:blipFill>
        </p:spPr>
      </p:sp>
      <p:sp>
        <p:nvSpPr>
          <p:cNvPr id="12" name="Freeform 12"/>
          <p:cNvSpPr/>
          <p:nvPr/>
        </p:nvSpPr>
        <p:spPr>
          <a:xfrm>
            <a:off x="12792368" y="2929842"/>
            <a:ext cx="5013105" cy="1613000"/>
          </a:xfrm>
          <a:custGeom>
            <a:avLst/>
            <a:gdLst/>
            <a:ahLst/>
            <a:cxnLst/>
            <a:rect l="l" t="t" r="r" b="b"/>
            <a:pathLst>
              <a:path w="5013105" h="1613000">
                <a:moveTo>
                  <a:pt x="0" y="0"/>
                </a:moveTo>
                <a:lnTo>
                  <a:pt x="5013105" y="0"/>
                </a:lnTo>
                <a:lnTo>
                  <a:pt x="5013105" y="1613001"/>
                </a:lnTo>
                <a:lnTo>
                  <a:pt x="0" y="1613001"/>
                </a:lnTo>
                <a:lnTo>
                  <a:pt x="0" y="0"/>
                </a:lnTo>
                <a:close/>
              </a:path>
            </a:pathLst>
          </a:custGeom>
          <a:blipFill>
            <a:blip r:embed="rId7"/>
            <a:stretch>
              <a:fillRect l="-19729" t="-18654" r="-7786" b="-18372"/>
            </a:stretch>
          </a:blipFill>
        </p:spPr>
      </p:sp>
      <p:sp>
        <p:nvSpPr>
          <p:cNvPr id="13" name="Freeform 13"/>
          <p:cNvSpPr/>
          <p:nvPr/>
        </p:nvSpPr>
        <p:spPr>
          <a:xfrm>
            <a:off x="10046551" y="8699732"/>
            <a:ext cx="7777972" cy="1188023"/>
          </a:xfrm>
          <a:custGeom>
            <a:avLst/>
            <a:gdLst/>
            <a:ahLst/>
            <a:cxnLst/>
            <a:rect l="l" t="t" r="r" b="b"/>
            <a:pathLst>
              <a:path w="7777972" h="1188023">
                <a:moveTo>
                  <a:pt x="0" y="0"/>
                </a:moveTo>
                <a:lnTo>
                  <a:pt x="7777972" y="0"/>
                </a:lnTo>
                <a:lnTo>
                  <a:pt x="7777972" y="1188023"/>
                </a:lnTo>
                <a:lnTo>
                  <a:pt x="0" y="1188023"/>
                </a:lnTo>
                <a:lnTo>
                  <a:pt x="0" y="0"/>
                </a:lnTo>
                <a:close/>
              </a:path>
            </a:pathLst>
          </a:custGeom>
          <a:blipFill>
            <a:blip r:embed="rId8"/>
            <a:stretch>
              <a:fillRect t="-3041"/>
            </a:stretch>
          </a:blipFill>
        </p:spPr>
      </p:sp>
      <p:sp>
        <p:nvSpPr>
          <p:cNvPr id="14" name="Freeform 14"/>
          <p:cNvSpPr/>
          <p:nvPr/>
        </p:nvSpPr>
        <p:spPr>
          <a:xfrm>
            <a:off x="12168602" y="6877572"/>
            <a:ext cx="5655922" cy="1399943"/>
          </a:xfrm>
          <a:custGeom>
            <a:avLst/>
            <a:gdLst/>
            <a:ahLst/>
            <a:cxnLst/>
            <a:rect l="l" t="t" r="r" b="b"/>
            <a:pathLst>
              <a:path w="5655922" h="1399943">
                <a:moveTo>
                  <a:pt x="0" y="0"/>
                </a:moveTo>
                <a:lnTo>
                  <a:pt x="5655921" y="0"/>
                </a:lnTo>
                <a:lnTo>
                  <a:pt x="5655921" y="1399943"/>
                </a:lnTo>
                <a:lnTo>
                  <a:pt x="0" y="1399943"/>
                </a:lnTo>
                <a:lnTo>
                  <a:pt x="0" y="0"/>
                </a:lnTo>
                <a:close/>
              </a:path>
            </a:pathLst>
          </a:custGeom>
          <a:blipFill>
            <a:blip r:embed="rId9"/>
            <a:stretch>
              <a:fillRect l="-5362" r="-19864"/>
            </a:stretch>
          </a:blipFill>
        </p:spPr>
      </p:sp>
      <p:sp>
        <p:nvSpPr>
          <p:cNvPr id="15" name="TextBox 15"/>
          <p:cNvSpPr txBox="1"/>
          <p:nvPr/>
        </p:nvSpPr>
        <p:spPr>
          <a:xfrm>
            <a:off x="1028700" y="381317"/>
            <a:ext cx="7679628"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Data Preprocessing</a:t>
            </a:r>
          </a:p>
        </p:txBody>
      </p:sp>
      <p:sp>
        <p:nvSpPr>
          <p:cNvPr id="16" name="TextBox 16"/>
          <p:cNvSpPr txBox="1"/>
          <p:nvPr/>
        </p:nvSpPr>
        <p:spPr>
          <a:xfrm>
            <a:off x="1009650" y="3476915"/>
            <a:ext cx="5101887" cy="46005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14172A"/>
                </a:solidFill>
                <a:latin typeface="Quicksand"/>
                <a:ea typeface="Quicksand"/>
                <a:cs typeface="Quicksand"/>
                <a:sym typeface="Quicksand"/>
              </a:rPr>
              <a:t>For Data cleaning first we have check null and duplicate values present in dataset by df.isna().sum() &amp; df.duplicated().sum() function.</a:t>
            </a:r>
          </a:p>
          <a:p>
            <a:pPr marL="518160" lvl="1" indent="-259080" algn="l">
              <a:lnSpc>
                <a:spcPts val="4079"/>
              </a:lnSpc>
              <a:buFont typeface="Arial"/>
              <a:buChar char="•"/>
            </a:pPr>
            <a:r>
              <a:rPr lang="en-US" sz="2400">
                <a:solidFill>
                  <a:srgbClr val="14172A"/>
                </a:solidFill>
                <a:latin typeface="Quicksand"/>
                <a:ea typeface="Quicksand"/>
                <a:cs typeface="Quicksand"/>
                <a:sym typeface="Quicksand"/>
              </a:rPr>
              <a:t>And remove the unusable column by df.drop('id',axis=1,inplace=True) method</a:t>
            </a:r>
          </a:p>
        </p:txBody>
      </p:sp>
      <p:sp>
        <p:nvSpPr>
          <p:cNvPr id="17" name="TextBox 17"/>
          <p:cNvSpPr txBox="1"/>
          <p:nvPr/>
        </p:nvSpPr>
        <p:spPr>
          <a:xfrm>
            <a:off x="2535407" y="2561935"/>
            <a:ext cx="3173057" cy="49085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F4662"/>
                </a:solidFill>
                <a:latin typeface="Quicksand Bold"/>
                <a:ea typeface="Quicksand Bold"/>
                <a:cs typeface="Quicksand Bold"/>
                <a:sym typeface="Quicksand Bold"/>
              </a:rPr>
              <a:t>Data Cleaning</a:t>
            </a:r>
          </a:p>
        </p:txBody>
      </p:sp>
      <p:sp>
        <p:nvSpPr>
          <p:cNvPr id="18" name="TextBox 18"/>
          <p:cNvSpPr txBox="1"/>
          <p:nvPr/>
        </p:nvSpPr>
        <p:spPr>
          <a:xfrm>
            <a:off x="6593057" y="3551438"/>
            <a:ext cx="5101887" cy="40862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Missing values is replace by the mean value of column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We have used method df['MonsoonIntensity'].fillna(df['MonsoonIntensity'].mean()) to handle the missing values with mean value.</a:t>
            </a:r>
          </a:p>
          <a:p>
            <a:pPr algn="l">
              <a:lnSpc>
                <a:spcPts val="4079"/>
              </a:lnSpc>
            </a:pPr>
            <a:endParaRPr lang="en-US" sz="2400">
              <a:solidFill>
                <a:srgbClr val="0F4662"/>
              </a:solidFill>
              <a:latin typeface="Quicksand"/>
              <a:ea typeface="Quicksand"/>
              <a:cs typeface="Quicksand"/>
              <a:sym typeface="Quicksand"/>
            </a:endParaRPr>
          </a:p>
        </p:txBody>
      </p:sp>
      <p:sp>
        <p:nvSpPr>
          <p:cNvPr id="19" name="TextBox 19"/>
          <p:cNvSpPr txBox="1"/>
          <p:nvPr/>
        </p:nvSpPr>
        <p:spPr>
          <a:xfrm>
            <a:off x="8398619" y="2343152"/>
            <a:ext cx="3218982" cy="98615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F4662"/>
                </a:solidFill>
                <a:latin typeface="Quicksand Bold"/>
                <a:ea typeface="Quicksand Bold"/>
                <a:cs typeface="Quicksand Bold"/>
                <a:sym typeface="Quicksand Bold"/>
              </a:rPr>
              <a:t>Handling Missing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296046" y="5679054"/>
            <a:ext cx="5006607" cy="28575"/>
          </a:xfrm>
          <a:prstGeom prst="line">
            <a:avLst/>
          </a:prstGeom>
          <a:ln w="57150" cap="flat">
            <a:solidFill>
              <a:srgbClr val="7994A0"/>
            </a:solidFill>
            <a:prstDash val="solid"/>
            <a:headEnd type="none" w="sm" len="sm"/>
            <a:tailEnd type="none" w="sm" len="sm"/>
          </a:ln>
        </p:spPr>
      </p:sp>
      <p:sp>
        <p:nvSpPr>
          <p:cNvPr id="4" name="AutoShape 4"/>
          <p:cNvSpPr/>
          <p:nvPr/>
        </p:nvSpPr>
        <p:spPr>
          <a:xfrm>
            <a:off x="12072549" y="7335691"/>
            <a:ext cx="4346753" cy="0"/>
          </a:xfrm>
          <a:prstGeom prst="line">
            <a:avLst/>
          </a:prstGeom>
          <a:ln w="57150" cap="flat">
            <a:solidFill>
              <a:srgbClr val="7994A0"/>
            </a:solidFill>
            <a:prstDash val="solid"/>
            <a:headEnd type="none" w="sm" len="sm"/>
            <a:tailEnd type="none" w="sm" len="sm"/>
          </a:ln>
        </p:spPr>
      </p:sp>
      <p:sp>
        <p:nvSpPr>
          <p:cNvPr id="5" name="TextBox 5"/>
          <p:cNvSpPr txBox="1"/>
          <p:nvPr/>
        </p:nvSpPr>
        <p:spPr>
          <a:xfrm>
            <a:off x="954586" y="6312784"/>
            <a:ext cx="5352545" cy="29298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F4662"/>
                </a:solidFill>
                <a:latin typeface="Quicksand"/>
                <a:ea typeface="Quicksand"/>
                <a:cs typeface="Quicksand"/>
                <a:sym typeface="Quicksand"/>
              </a:rPr>
              <a:t>Conduct EDA to understand the distribution and relationships between variables.</a:t>
            </a:r>
          </a:p>
          <a:p>
            <a:pPr marL="518160" lvl="1" indent="-259080" algn="just">
              <a:lnSpc>
                <a:spcPts val="3359"/>
              </a:lnSpc>
              <a:buFont typeface="Arial"/>
              <a:buChar char="•"/>
            </a:pPr>
            <a:r>
              <a:rPr lang="en-US" sz="2400">
                <a:solidFill>
                  <a:srgbClr val="0F4662"/>
                </a:solidFill>
                <a:latin typeface="Quicksand"/>
                <a:ea typeface="Quicksand"/>
                <a:cs typeface="Quicksand"/>
                <a:sym typeface="Quicksand"/>
              </a:rPr>
              <a:t>Visualize data using charts, graphs, and heatmaps to identify patterns and trends.</a:t>
            </a:r>
          </a:p>
          <a:p>
            <a:pPr marL="0" lvl="0" indent="0" algn="just">
              <a:lnSpc>
                <a:spcPts val="3359"/>
              </a:lnSpc>
              <a:spcBef>
                <a:spcPct val="0"/>
              </a:spcBef>
            </a:pPr>
            <a:endParaRPr lang="en-US" sz="2400">
              <a:solidFill>
                <a:srgbClr val="0F4662"/>
              </a:solidFill>
              <a:latin typeface="Quicksand"/>
              <a:ea typeface="Quicksand"/>
              <a:cs typeface="Quicksand"/>
              <a:sym typeface="Quicksand"/>
            </a:endParaRPr>
          </a:p>
        </p:txBody>
      </p:sp>
      <p:sp>
        <p:nvSpPr>
          <p:cNvPr id="6" name="AutoShape 6"/>
          <p:cNvSpPr/>
          <p:nvPr/>
        </p:nvSpPr>
        <p:spPr>
          <a:xfrm flipV="1">
            <a:off x="1296208" y="9185525"/>
            <a:ext cx="5016361" cy="28575"/>
          </a:xfrm>
          <a:prstGeom prst="line">
            <a:avLst/>
          </a:prstGeom>
          <a:ln w="57150" cap="flat">
            <a:solidFill>
              <a:srgbClr val="7994A0"/>
            </a:solidFill>
            <a:prstDash val="solid"/>
            <a:headEnd type="none" w="sm" len="sm"/>
            <a:tailEnd type="none" w="sm" len="sm"/>
          </a:ln>
        </p:spPr>
      </p:sp>
      <p:sp>
        <p:nvSpPr>
          <p:cNvPr id="7" name="TextBox 7"/>
          <p:cNvSpPr txBox="1"/>
          <p:nvPr/>
        </p:nvSpPr>
        <p:spPr>
          <a:xfrm>
            <a:off x="1024384" y="590184"/>
            <a:ext cx="6798460" cy="118427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F4662"/>
                </a:solidFill>
                <a:latin typeface="IBM Plex Sans Bold Italics"/>
                <a:ea typeface="IBM Plex Sans Bold Italics"/>
                <a:cs typeface="IBM Plex Sans Bold Italics"/>
                <a:sym typeface="IBM Plex Sans Bold Italics"/>
              </a:rPr>
              <a:t>Data Analysis</a:t>
            </a:r>
          </a:p>
        </p:txBody>
      </p:sp>
      <p:sp>
        <p:nvSpPr>
          <p:cNvPr id="8" name="TextBox 8"/>
          <p:cNvSpPr txBox="1"/>
          <p:nvPr/>
        </p:nvSpPr>
        <p:spPr>
          <a:xfrm>
            <a:off x="1024384" y="3200338"/>
            <a:ext cx="5348229" cy="2091690"/>
          </a:xfrm>
          <a:prstGeom prst="rect">
            <a:avLst/>
          </a:prstGeom>
        </p:spPr>
        <p:txBody>
          <a:bodyPr lIns="0" tIns="0" rIns="0" bIns="0" rtlCol="0" anchor="t">
            <a:spAutoFit/>
          </a:bodyPr>
          <a:lstStyle/>
          <a:p>
            <a:pPr marL="0" lvl="0" indent="0" algn="just">
              <a:lnSpc>
                <a:spcPts val="3359"/>
              </a:lnSpc>
              <a:spcBef>
                <a:spcPct val="0"/>
              </a:spcBef>
            </a:pPr>
            <a:r>
              <a:rPr lang="en-US" sz="2400">
                <a:solidFill>
                  <a:srgbClr val="0F4662"/>
                </a:solidFill>
                <a:latin typeface="Quicksand"/>
                <a:ea typeface="Quicksand"/>
                <a:cs typeface="Quicksand"/>
                <a:sym typeface="Quicksand"/>
              </a:rPr>
              <a:t>Python: For data preprocessing, feature engineering, and model development using libraries such as Pandas, NumPy, Scikit-learn, seaborn and matplotlib.</a:t>
            </a:r>
          </a:p>
        </p:txBody>
      </p:sp>
      <p:sp>
        <p:nvSpPr>
          <p:cNvPr id="9" name="TextBox 9"/>
          <p:cNvSpPr txBox="1"/>
          <p:nvPr/>
        </p:nvSpPr>
        <p:spPr>
          <a:xfrm>
            <a:off x="1024384" y="2168679"/>
            <a:ext cx="5348229" cy="986155"/>
          </a:xfrm>
          <a:prstGeom prst="rect">
            <a:avLst/>
          </a:prstGeom>
        </p:spPr>
        <p:txBody>
          <a:bodyPr lIns="0" tIns="0" rIns="0" bIns="0" rtlCol="0" anchor="t">
            <a:spAutoFit/>
          </a:bodyPr>
          <a:lstStyle/>
          <a:p>
            <a:pPr marL="0" lvl="0" indent="0" algn="just">
              <a:lnSpc>
                <a:spcPts val="3919"/>
              </a:lnSpc>
              <a:spcBef>
                <a:spcPct val="0"/>
              </a:spcBef>
            </a:pPr>
            <a:r>
              <a:rPr lang="en-US" sz="2799">
                <a:solidFill>
                  <a:srgbClr val="0F4662"/>
                </a:solidFill>
                <a:latin typeface="Quicksand Bold"/>
                <a:ea typeface="Quicksand Bold"/>
                <a:cs typeface="Quicksand Bold"/>
                <a:sym typeface="Quicksand Bold"/>
              </a:rPr>
              <a:t>Analytical Tools and Methods Used:</a:t>
            </a:r>
          </a:p>
        </p:txBody>
      </p:sp>
      <p:sp>
        <p:nvSpPr>
          <p:cNvPr id="10" name="TextBox 10"/>
          <p:cNvSpPr txBox="1"/>
          <p:nvPr/>
        </p:nvSpPr>
        <p:spPr>
          <a:xfrm>
            <a:off x="11649428" y="4462951"/>
            <a:ext cx="5348229" cy="292989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F4662"/>
                </a:solidFill>
                <a:latin typeface="Quicksand"/>
                <a:ea typeface="Quicksand"/>
                <a:cs typeface="Quicksand"/>
                <a:sym typeface="Quicksand"/>
              </a:rPr>
              <a:t>Select significant features based on domain knowledge and statistical tests.</a:t>
            </a:r>
          </a:p>
          <a:p>
            <a:pPr marL="518160" lvl="1" indent="-259080" algn="l">
              <a:lnSpc>
                <a:spcPts val="3359"/>
              </a:lnSpc>
              <a:buFont typeface="Arial"/>
              <a:buChar char="•"/>
            </a:pPr>
            <a:r>
              <a:rPr lang="en-US" sz="2400">
                <a:solidFill>
                  <a:srgbClr val="0F4662"/>
                </a:solidFill>
                <a:latin typeface="Quicksand"/>
                <a:ea typeface="Quicksand"/>
                <a:cs typeface="Quicksand"/>
                <a:sym typeface="Quicksand"/>
              </a:rPr>
              <a:t>Create new features through transformation, aggregation, and interaction terms.</a:t>
            </a:r>
          </a:p>
          <a:p>
            <a:pPr marL="0" lvl="0" indent="0" algn="l">
              <a:lnSpc>
                <a:spcPts val="3359"/>
              </a:lnSpc>
              <a:spcBef>
                <a:spcPct val="0"/>
              </a:spcBef>
            </a:pPr>
            <a:endParaRPr lang="en-US" sz="2400">
              <a:solidFill>
                <a:srgbClr val="0F4662"/>
              </a:solidFill>
              <a:latin typeface="Quicksand"/>
              <a:ea typeface="Quicksand"/>
              <a:cs typeface="Quicksand"/>
              <a:sym typeface="Quicksand"/>
            </a:endParaRPr>
          </a:p>
        </p:txBody>
      </p:sp>
      <p:sp>
        <p:nvSpPr>
          <p:cNvPr id="11" name="TextBox 11"/>
          <p:cNvSpPr txBox="1"/>
          <p:nvPr/>
        </p:nvSpPr>
        <p:spPr>
          <a:xfrm>
            <a:off x="11911071" y="3917643"/>
            <a:ext cx="5348229" cy="49085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F4662"/>
                </a:solidFill>
                <a:latin typeface="Quicksand Bold"/>
                <a:ea typeface="Quicksand Bold"/>
                <a:cs typeface="Quicksand Bold"/>
                <a:sym typeface="Quicksand Bold"/>
              </a:rPr>
              <a:t>Key Findings:</a:t>
            </a:r>
          </a:p>
        </p:txBody>
      </p:sp>
      <p:sp>
        <p:nvSpPr>
          <p:cNvPr id="12" name="TextBox 12"/>
          <p:cNvSpPr txBox="1"/>
          <p:nvPr/>
        </p:nvSpPr>
        <p:spPr>
          <a:xfrm>
            <a:off x="1028700" y="5774304"/>
            <a:ext cx="5352545" cy="490855"/>
          </a:xfrm>
          <a:prstGeom prst="rect">
            <a:avLst/>
          </a:prstGeom>
        </p:spPr>
        <p:txBody>
          <a:bodyPr lIns="0" tIns="0" rIns="0" bIns="0" rtlCol="0" anchor="t">
            <a:spAutoFit/>
          </a:bodyPr>
          <a:lstStyle/>
          <a:p>
            <a:pPr marL="0" lvl="0" indent="0" algn="just">
              <a:lnSpc>
                <a:spcPts val="3919"/>
              </a:lnSpc>
              <a:spcBef>
                <a:spcPct val="0"/>
              </a:spcBef>
            </a:pPr>
            <a:r>
              <a:rPr lang="en-US" sz="2799">
                <a:solidFill>
                  <a:srgbClr val="0F4662"/>
                </a:solidFill>
                <a:latin typeface="Quicksand Bold"/>
                <a:ea typeface="Quicksand Bold"/>
                <a:cs typeface="Quicksand Bold"/>
                <a:sym typeface="Quicksand Bold"/>
              </a:rPr>
              <a:t>Insights Derived:</a:t>
            </a: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47536" y="1465849"/>
            <a:ext cx="6330814" cy="7573376"/>
            <a:chOff x="0" y="0"/>
            <a:chExt cx="8441085" cy="10097834"/>
          </a:xfrm>
        </p:grpSpPr>
        <p:pic>
          <p:nvPicPr>
            <p:cNvPr id="6" name="Picture 6"/>
            <p:cNvPicPr>
              <a:picLocks noChangeAspect="1"/>
            </p:cNvPicPr>
            <p:nvPr/>
          </p:nvPicPr>
          <p:blipFill>
            <a:blip r:embed="rId2"/>
            <a:srcRect l="22153" r="22153"/>
            <a:stretch>
              <a:fillRect/>
            </a:stretch>
          </p:blipFill>
          <p:spPr>
            <a:xfrm>
              <a:off x="0" y="0"/>
              <a:ext cx="8441085" cy="10097834"/>
            </a:xfrm>
            <a:prstGeom prst="rect">
              <a:avLst/>
            </a:prstGeom>
          </p:spPr>
        </p:pic>
      </p:grpSp>
      <p:sp>
        <p:nvSpPr>
          <p:cNvPr id="7" name="TextBox 7"/>
          <p:cNvSpPr txBox="1"/>
          <p:nvPr/>
        </p:nvSpPr>
        <p:spPr>
          <a:xfrm>
            <a:off x="854091" y="6093277"/>
            <a:ext cx="8499500" cy="408622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hypothesis will be tested through the following steps:</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Data Collection and Preprocessing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Feature Selection and Engineering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Model Development and Training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Model Validation and Testing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Visualization and Reporting</a:t>
            </a:r>
          </a:p>
          <a:p>
            <a:pPr algn="l">
              <a:lnSpc>
                <a:spcPts val="4079"/>
              </a:lnSpc>
            </a:pPr>
            <a:endParaRPr lang="en-US" sz="2400">
              <a:solidFill>
                <a:srgbClr val="0F4662"/>
              </a:solidFill>
              <a:latin typeface="Quicksand"/>
              <a:ea typeface="Quicksand"/>
              <a:cs typeface="Quicksand"/>
              <a:sym typeface="Quicksand"/>
            </a:endParaRPr>
          </a:p>
          <a:p>
            <a:pPr marL="0" lvl="0" indent="0" algn="l">
              <a:lnSpc>
                <a:spcPts val="4079"/>
              </a:lnSpc>
            </a:pPr>
            <a:endParaRPr lang="en-US" sz="2400">
              <a:solidFill>
                <a:srgbClr val="0F4662"/>
              </a:solidFill>
              <a:latin typeface="Quicksand"/>
              <a:ea typeface="Quicksand"/>
              <a:cs typeface="Quicksand"/>
              <a:sym typeface="Quicksand"/>
            </a:endParaRPr>
          </a:p>
        </p:txBody>
      </p:sp>
      <p:sp>
        <p:nvSpPr>
          <p:cNvPr id="8" name="Freeform 8"/>
          <p:cNvSpPr/>
          <p:nvPr/>
        </p:nvSpPr>
        <p:spPr>
          <a:xfrm>
            <a:off x="1028700" y="9463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854091" y="590184"/>
            <a:ext cx="9482514"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Hypothesis Development</a:t>
            </a:r>
          </a:p>
        </p:txBody>
      </p:sp>
      <p:sp>
        <p:nvSpPr>
          <p:cNvPr id="10" name="TextBox 10"/>
          <p:cNvSpPr txBox="1"/>
          <p:nvPr/>
        </p:nvSpPr>
        <p:spPr>
          <a:xfrm>
            <a:off x="854091" y="2380432"/>
            <a:ext cx="9761885" cy="356235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The hypothesis for this project is that key environmental and climatic variables such as 'MonsoonIntensity', 'TopographyDrainage', 'RiverManagement', 'Deforestation', 'ClimateChange', 'DamsQuality',</a:t>
            </a:r>
          </a:p>
          <a:p>
            <a:pPr algn="l">
              <a:lnSpc>
                <a:spcPts val="4079"/>
              </a:lnSpc>
            </a:pPr>
            <a:r>
              <a:rPr lang="en-US" sz="2400">
                <a:solidFill>
                  <a:srgbClr val="0F4662"/>
                </a:solidFill>
                <a:latin typeface="IBM Plex Sans"/>
                <a:ea typeface="IBM Plex Sans"/>
                <a:cs typeface="IBM Plex Sans"/>
                <a:sym typeface="IBM Plex Sans"/>
              </a:rPr>
              <a:t>'Siltation','DrainageSystems', 'Landslides', 'Watersheds', 'WetlandLoss data can be used to accurately predict future flood events using a linear regression model.</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11" name="TextBox 11"/>
          <p:cNvSpPr txBox="1"/>
          <p:nvPr/>
        </p:nvSpPr>
        <p:spPr>
          <a:xfrm>
            <a:off x="854091" y="1857450"/>
            <a:ext cx="6938067"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F4662"/>
                </a:solidFill>
                <a:latin typeface="Quicksand Bold"/>
                <a:ea typeface="Quicksand Bold"/>
                <a:cs typeface="Quicksand Bold"/>
                <a:sym typeface="Quicksand Bold"/>
              </a:rPr>
              <a:t>Formulated Hypothesis:</a:t>
            </a:r>
          </a:p>
        </p:txBody>
      </p:sp>
      <p:sp>
        <p:nvSpPr>
          <p:cNvPr id="12" name="TextBox 12"/>
          <p:cNvSpPr txBox="1"/>
          <p:nvPr/>
        </p:nvSpPr>
        <p:spPr>
          <a:xfrm>
            <a:off x="854091" y="5584310"/>
            <a:ext cx="6938067"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F4662"/>
                </a:solidFill>
                <a:latin typeface="Quicksand Bold"/>
                <a:ea typeface="Quicksand Bold"/>
                <a:cs typeface="Quicksand Bold"/>
                <a:sym typeface="Quicksand Bold"/>
              </a:rPr>
              <a:t>Method for Testing the Hypothesis: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1512</Words>
  <Application>Microsoft Office PowerPoint</Application>
  <PresentationFormat>Custom</PresentationFormat>
  <Paragraphs>145</Paragraphs>
  <Slides>17</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Canva Sans Medium</vt:lpstr>
      <vt:lpstr>IBM Plex Sans Medium</vt:lpstr>
      <vt:lpstr>Quicksand</vt:lpstr>
      <vt:lpstr>Rustic Printed</vt:lpstr>
      <vt:lpstr>Calibri</vt:lpstr>
      <vt:lpstr>JetBrains Mono</vt:lpstr>
      <vt:lpstr>IBM Plex Sans Bold</vt:lpstr>
      <vt:lpstr>JetBrains Mono Medium</vt:lpstr>
      <vt:lpstr>Quicksand Bold</vt:lpstr>
      <vt:lpstr>IBM Plex Sans</vt:lpstr>
      <vt:lpstr>JetBrains Mono Bold</vt:lpstr>
      <vt:lpstr>Arial</vt:lpstr>
      <vt:lpstr>IBM Plex Sans Bold Italics</vt:lpstr>
      <vt:lpstr>JetBrains Mono Ultra-Bold</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SkillsBuild Data Analytics Internship Program 2024 Final Project Presentation (SAMPLE) (1).pptx</dc:title>
  <cp:lastModifiedBy>Sanoj Kumar</cp:lastModifiedBy>
  <cp:revision>4</cp:revision>
  <dcterms:created xsi:type="dcterms:W3CDTF">2006-08-16T00:00:00Z</dcterms:created>
  <dcterms:modified xsi:type="dcterms:W3CDTF">2024-08-11T10:10:20Z</dcterms:modified>
  <dc:identifier>DAGMP0UxgiA</dc:identifier>
</cp:coreProperties>
</file>